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11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70" r:id="rId6"/>
    <p:sldId id="269" r:id="rId7"/>
    <p:sldId id="260" r:id="rId8"/>
    <p:sldId id="261" r:id="rId9"/>
    <p:sldId id="268" r:id="rId10"/>
    <p:sldId id="262" r:id="rId11"/>
    <p:sldId id="272" r:id="rId12"/>
    <p:sldId id="273" r:id="rId13"/>
    <p:sldId id="265" r:id="rId14"/>
    <p:sldId id="266" r:id="rId15"/>
    <p:sldId id="267" r:id="rId16"/>
    <p:sldId id="271" r:id="rId17"/>
    <p:sldId id="274" r:id="rId18"/>
    <p:sldId id="275" r:id="rId19"/>
    <p:sldId id="276" r:id="rId20"/>
    <p:sldId id="279" r:id="rId21"/>
    <p:sldId id="27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83C6"/>
    <a:srgbClr val="24475E"/>
    <a:srgbClr val="2448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8" autoAdjust="0"/>
    <p:restoredTop sz="94660"/>
  </p:normalViewPr>
  <p:slideViewPr>
    <p:cSldViewPr snapToGrid="0">
      <p:cViewPr>
        <p:scale>
          <a:sx n="87" d="100"/>
          <a:sy n="87" d="100"/>
        </p:scale>
        <p:origin x="1278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29B1D5-45DD-41B1-AE5E-6F2CBD540E36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5676E09-B75F-4F2A-8EE2-69C841279E3E}">
      <dgm:prSet phldrT="[Texto]"/>
      <dgm:spPr/>
      <dgm:t>
        <a:bodyPr/>
        <a:lstStyle/>
        <a:p>
          <a:r>
            <a:rPr lang="es-ES" dirty="0" smtClean="0"/>
            <a:t>Modos de Organizarse</a:t>
          </a:r>
          <a:endParaRPr lang="es-ES" dirty="0"/>
        </a:p>
      </dgm:t>
    </dgm:pt>
    <dgm:pt modelId="{E0A9770F-919A-4BC7-955A-DFB942E16FA4}" type="parTrans" cxnId="{279AD507-3AD9-41A5-A2C0-35D298765DB3}">
      <dgm:prSet/>
      <dgm:spPr/>
      <dgm:t>
        <a:bodyPr/>
        <a:lstStyle/>
        <a:p>
          <a:endParaRPr lang="es-ES"/>
        </a:p>
      </dgm:t>
    </dgm:pt>
    <dgm:pt modelId="{217BA6C4-78DA-410A-95FC-78E242ACECDD}" type="sibTrans" cxnId="{279AD507-3AD9-41A5-A2C0-35D298765DB3}">
      <dgm:prSet/>
      <dgm:spPr/>
      <dgm:t>
        <a:bodyPr/>
        <a:lstStyle/>
        <a:p>
          <a:endParaRPr lang="es-ES"/>
        </a:p>
      </dgm:t>
    </dgm:pt>
    <dgm:pt modelId="{F54EE3A9-142E-468E-BAFF-3617B65453E2}">
      <dgm:prSet phldrT="[Texto]"/>
      <dgm:spPr/>
      <dgm:t>
        <a:bodyPr/>
        <a:lstStyle/>
        <a:p>
          <a:r>
            <a:rPr lang="es-ES" dirty="0" smtClean="0"/>
            <a:t>Empresas por si mismas</a:t>
          </a:r>
          <a:endParaRPr lang="es-ES" dirty="0"/>
        </a:p>
      </dgm:t>
    </dgm:pt>
    <dgm:pt modelId="{ACB898D3-AAFD-42E8-9617-C0C8D62D3616}" type="parTrans" cxnId="{A461A2BE-EC9C-4503-8A92-414756922131}">
      <dgm:prSet/>
      <dgm:spPr/>
      <dgm:t>
        <a:bodyPr/>
        <a:lstStyle/>
        <a:p>
          <a:endParaRPr lang="es-ES"/>
        </a:p>
      </dgm:t>
    </dgm:pt>
    <dgm:pt modelId="{E03A13C7-5BAC-4327-B42C-74E4013AB2E0}" type="sibTrans" cxnId="{A461A2BE-EC9C-4503-8A92-414756922131}">
      <dgm:prSet/>
      <dgm:spPr/>
      <dgm:t>
        <a:bodyPr/>
        <a:lstStyle/>
        <a:p>
          <a:endParaRPr lang="es-ES"/>
        </a:p>
      </dgm:t>
    </dgm:pt>
    <dgm:pt modelId="{CFCD2549-D419-4C2E-BEF9-758B1A36A11E}">
      <dgm:prSet phldrT="[Texto]"/>
      <dgm:spPr/>
      <dgm:t>
        <a:bodyPr/>
        <a:lstStyle/>
        <a:p>
          <a:r>
            <a:rPr lang="es-ES" dirty="0" smtClean="0"/>
            <a:t>Formación Interna</a:t>
          </a:r>
          <a:endParaRPr lang="es-ES" dirty="0"/>
        </a:p>
      </dgm:t>
    </dgm:pt>
    <dgm:pt modelId="{1633BC0B-AD81-4337-B157-DFAC997EAF9B}" type="parTrans" cxnId="{ACE734B6-8367-42A0-9F67-355CB60BFE36}">
      <dgm:prSet/>
      <dgm:spPr/>
      <dgm:t>
        <a:bodyPr/>
        <a:lstStyle/>
        <a:p>
          <a:endParaRPr lang="es-ES"/>
        </a:p>
      </dgm:t>
    </dgm:pt>
    <dgm:pt modelId="{7A720C5D-ECD4-4C45-8ED9-BB9ACD679D03}" type="sibTrans" cxnId="{ACE734B6-8367-42A0-9F67-355CB60BFE36}">
      <dgm:prSet/>
      <dgm:spPr/>
      <dgm:t>
        <a:bodyPr/>
        <a:lstStyle/>
        <a:p>
          <a:endParaRPr lang="es-ES"/>
        </a:p>
      </dgm:t>
    </dgm:pt>
    <dgm:pt modelId="{0EBACBF3-A4BD-42A2-97FF-D6EF25A4E484}">
      <dgm:prSet phldrT="[Texto]"/>
      <dgm:spPr/>
      <dgm:t>
        <a:bodyPr/>
        <a:lstStyle/>
        <a:p>
          <a:r>
            <a:rPr lang="es-ES" dirty="0" smtClean="0"/>
            <a:t>Formación Externa</a:t>
          </a:r>
          <a:endParaRPr lang="es-ES" dirty="0"/>
        </a:p>
      </dgm:t>
    </dgm:pt>
    <dgm:pt modelId="{1FF85BA0-15D8-4ACA-A82D-7B9657DAD419}" type="parTrans" cxnId="{B5B81BEC-6B65-4050-BDAB-2A84211873B8}">
      <dgm:prSet/>
      <dgm:spPr/>
      <dgm:t>
        <a:bodyPr/>
        <a:lstStyle/>
        <a:p>
          <a:endParaRPr lang="es-ES"/>
        </a:p>
      </dgm:t>
    </dgm:pt>
    <dgm:pt modelId="{7FC11750-18D4-487C-9FD9-56E7D861F25E}" type="sibTrans" cxnId="{B5B81BEC-6B65-4050-BDAB-2A84211873B8}">
      <dgm:prSet/>
      <dgm:spPr/>
      <dgm:t>
        <a:bodyPr/>
        <a:lstStyle/>
        <a:p>
          <a:endParaRPr lang="es-ES"/>
        </a:p>
      </dgm:t>
    </dgm:pt>
    <dgm:pt modelId="{F0F20533-FC69-4904-89E1-28618684FEE9}">
      <dgm:prSet phldrT="[Texto]"/>
      <dgm:spPr/>
      <dgm:t>
        <a:bodyPr/>
        <a:lstStyle/>
        <a:p>
          <a:r>
            <a:rPr lang="es-ES" dirty="0" smtClean="0"/>
            <a:t>Entidad Organizadora</a:t>
          </a:r>
          <a:endParaRPr lang="es-ES" dirty="0"/>
        </a:p>
      </dgm:t>
    </dgm:pt>
    <dgm:pt modelId="{0ADA724F-663D-4BDF-885A-BB23E12C818A}" type="parTrans" cxnId="{21D0E783-648E-422E-8750-0D957B6BFF83}">
      <dgm:prSet/>
      <dgm:spPr/>
      <dgm:t>
        <a:bodyPr/>
        <a:lstStyle/>
        <a:p>
          <a:endParaRPr lang="es-ES"/>
        </a:p>
      </dgm:t>
    </dgm:pt>
    <dgm:pt modelId="{EEBC7174-E96B-4420-A03B-C15B16557116}" type="sibTrans" cxnId="{21D0E783-648E-422E-8750-0D957B6BFF83}">
      <dgm:prSet/>
      <dgm:spPr/>
      <dgm:t>
        <a:bodyPr/>
        <a:lstStyle/>
        <a:p>
          <a:endParaRPr lang="es-ES"/>
        </a:p>
      </dgm:t>
    </dgm:pt>
    <dgm:pt modelId="{4833D471-E6DB-4364-8BE2-3B44C789FA6D}">
      <dgm:prSet phldrT="[Texto]" custT="1"/>
      <dgm:spPr/>
      <dgm:t>
        <a:bodyPr/>
        <a:lstStyle/>
        <a:p>
          <a:r>
            <a:rPr lang="es-ES" sz="2400" dirty="0" smtClean="0"/>
            <a:t>Solo Organizadora</a:t>
          </a:r>
          <a:endParaRPr lang="es-ES" sz="2400" dirty="0"/>
        </a:p>
      </dgm:t>
    </dgm:pt>
    <dgm:pt modelId="{7F6F0BCD-F059-473E-9A45-1123CDC4616D}" type="parTrans" cxnId="{D7D8E8D7-14DD-4844-B95A-DA9B30B17740}">
      <dgm:prSet/>
      <dgm:spPr/>
      <dgm:t>
        <a:bodyPr/>
        <a:lstStyle/>
        <a:p>
          <a:endParaRPr lang="es-ES"/>
        </a:p>
      </dgm:t>
    </dgm:pt>
    <dgm:pt modelId="{81B8C0B3-579C-43A1-8D28-D50C85995477}" type="sibTrans" cxnId="{D7D8E8D7-14DD-4844-B95A-DA9B30B17740}">
      <dgm:prSet/>
      <dgm:spPr/>
      <dgm:t>
        <a:bodyPr/>
        <a:lstStyle/>
        <a:p>
          <a:endParaRPr lang="es-ES"/>
        </a:p>
      </dgm:t>
    </dgm:pt>
    <dgm:pt modelId="{1DDA7D56-E615-4958-9582-76ED7A17E341}">
      <dgm:prSet phldrT="[Texto]"/>
      <dgm:spPr/>
      <dgm:t>
        <a:bodyPr/>
        <a:lstStyle/>
        <a:p>
          <a:r>
            <a:rPr lang="es-ES" dirty="0" smtClean="0"/>
            <a:t>No acreditación y/o inscripción</a:t>
          </a:r>
          <a:endParaRPr lang="es-ES" dirty="0"/>
        </a:p>
      </dgm:t>
    </dgm:pt>
    <dgm:pt modelId="{F06F3E23-94BA-4731-AEC9-65ACDC81DFFA}" type="parTrans" cxnId="{2F518CED-149E-4751-9350-6103C8F34E86}">
      <dgm:prSet/>
      <dgm:spPr/>
      <dgm:t>
        <a:bodyPr/>
        <a:lstStyle/>
        <a:p>
          <a:endParaRPr lang="es-ES"/>
        </a:p>
      </dgm:t>
    </dgm:pt>
    <dgm:pt modelId="{97BCB711-BAA6-4E8F-9AB1-1BA56DE302DA}" type="sibTrans" cxnId="{2F518CED-149E-4751-9350-6103C8F34E86}">
      <dgm:prSet/>
      <dgm:spPr/>
      <dgm:t>
        <a:bodyPr/>
        <a:lstStyle/>
        <a:p>
          <a:endParaRPr lang="es-ES"/>
        </a:p>
      </dgm:t>
    </dgm:pt>
    <dgm:pt modelId="{E335A50B-6BB8-4851-98ED-C131866569D7}">
      <dgm:prSet phldrT="[Texto]" custT="1"/>
      <dgm:spPr/>
      <dgm:t>
        <a:bodyPr/>
        <a:lstStyle/>
        <a:p>
          <a:r>
            <a:rPr lang="es-ES" sz="2400" dirty="0" smtClean="0"/>
            <a:t>Organizadora y Formadora</a:t>
          </a:r>
          <a:endParaRPr lang="es-ES" sz="2400" dirty="0"/>
        </a:p>
      </dgm:t>
    </dgm:pt>
    <dgm:pt modelId="{EAF5F130-D6B1-4DFD-A164-CC978739C8EA}" type="parTrans" cxnId="{DA97C554-77EC-469F-BCFA-6E763F878926}">
      <dgm:prSet/>
      <dgm:spPr/>
      <dgm:t>
        <a:bodyPr/>
        <a:lstStyle/>
        <a:p>
          <a:endParaRPr lang="es-ES"/>
        </a:p>
      </dgm:t>
    </dgm:pt>
    <dgm:pt modelId="{F86AA113-41AB-492C-AD73-4E4FE8614595}" type="sibTrans" cxnId="{DA97C554-77EC-469F-BCFA-6E763F878926}">
      <dgm:prSet/>
      <dgm:spPr/>
      <dgm:t>
        <a:bodyPr/>
        <a:lstStyle/>
        <a:p>
          <a:endParaRPr lang="es-ES"/>
        </a:p>
      </dgm:t>
    </dgm:pt>
    <dgm:pt modelId="{0AFEF1F6-AA67-486F-B8E9-7BF5414C0301}">
      <dgm:prSet phldrT="[Texto]"/>
      <dgm:spPr/>
      <dgm:t>
        <a:bodyPr/>
        <a:lstStyle/>
        <a:p>
          <a:r>
            <a:rPr lang="es-ES" dirty="0" smtClean="0"/>
            <a:t>Acreditada y/o inscrita</a:t>
          </a:r>
          <a:endParaRPr lang="es-ES" dirty="0"/>
        </a:p>
      </dgm:t>
    </dgm:pt>
    <dgm:pt modelId="{19600F06-8BD3-4029-9352-B51548E83CDE}" type="parTrans" cxnId="{06DD85CD-BE6A-454B-933E-1C37CEE14DED}">
      <dgm:prSet/>
      <dgm:spPr/>
      <dgm:t>
        <a:bodyPr/>
        <a:lstStyle/>
        <a:p>
          <a:endParaRPr lang="es-ES"/>
        </a:p>
      </dgm:t>
    </dgm:pt>
    <dgm:pt modelId="{DF7F716E-2894-427C-A5BB-71E72162E114}" type="sibTrans" cxnId="{06DD85CD-BE6A-454B-933E-1C37CEE14DED}">
      <dgm:prSet/>
      <dgm:spPr/>
      <dgm:t>
        <a:bodyPr/>
        <a:lstStyle/>
        <a:p>
          <a:endParaRPr lang="es-ES"/>
        </a:p>
      </dgm:t>
    </dgm:pt>
    <dgm:pt modelId="{EC373A21-EC8C-4C6C-9D21-72852612A1D0}">
      <dgm:prSet phldrT="[Texto]"/>
      <dgm:spPr/>
      <dgm:t>
        <a:bodyPr/>
        <a:lstStyle/>
        <a:p>
          <a:r>
            <a:rPr lang="es-ES" dirty="0" smtClean="0"/>
            <a:t>Declaración Responsable</a:t>
          </a:r>
          <a:endParaRPr lang="es-ES" dirty="0"/>
        </a:p>
      </dgm:t>
    </dgm:pt>
    <dgm:pt modelId="{CC503270-2519-407F-8941-C6045EA3BAD3}" type="parTrans" cxnId="{40F48988-D7DF-415B-92B4-E8ED087042F9}">
      <dgm:prSet/>
      <dgm:spPr/>
      <dgm:t>
        <a:bodyPr/>
        <a:lstStyle/>
        <a:p>
          <a:endParaRPr lang="es-ES"/>
        </a:p>
      </dgm:t>
    </dgm:pt>
    <dgm:pt modelId="{6E793DB2-1A95-42CA-8607-081B406F2567}" type="sibTrans" cxnId="{40F48988-D7DF-415B-92B4-E8ED087042F9}">
      <dgm:prSet/>
      <dgm:spPr/>
      <dgm:t>
        <a:bodyPr/>
        <a:lstStyle/>
        <a:p>
          <a:endParaRPr lang="es-ES"/>
        </a:p>
      </dgm:t>
    </dgm:pt>
    <dgm:pt modelId="{BA3F88B4-48AB-4E56-8F0F-978801594569}">
      <dgm:prSet phldrT="[Texto]"/>
      <dgm:spPr/>
      <dgm:t>
        <a:bodyPr/>
        <a:lstStyle/>
        <a:p>
          <a:r>
            <a:rPr lang="es-ES" smtClean="0"/>
            <a:t>Acreditada y/o inscrita</a:t>
          </a:r>
          <a:endParaRPr lang="es-ES" dirty="0"/>
        </a:p>
      </dgm:t>
    </dgm:pt>
    <dgm:pt modelId="{E9AC1048-8417-4EC7-A5F3-DE12DBEAEDA2}" type="parTrans" cxnId="{48DC2D0E-3B46-4EEC-B2C2-D2C91AB08E91}">
      <dgm:prSet/>
      <dgm:spPr/>
      <dgm:t>
        <a:bodyPr/>
        <a:lstStyle/>
        <a:p>
          <a:endParaRPr lang="es-ES"/>
        </a:p>
      </dgm:t>
    </dgm:pt>
    <dgm:pt modelId="{1E2B0D61-5B50-4F06-B09C-26AB9BA1F0FD}" type="sibTrans" cxnId="{48DC2D0E-3B46-4EEC-B2C2-D2C91AB08E91}">
      <dgm:prSet/>
      <dgm:spPr/>
      <dgm:t>
        <a:bodyPr/>
        <a:lstStyle/>
        <a:p>
          <a:endParaRPr lang="es-ES"/>
        </a:p>
      </dgm:t>
    </dgm:pt>
    <dgm:pt modelId="{F00234BB-ADD7-4D9A-A5F6-EC84E198F3F0}">
      <dgm:prSet phldrT="[Texto]"/>
      <dgm:spPr/>
      <dgm:t>
        <a:bodyPr/>
        <a:lstStyle/>
        <a:p>
          <a:r>
            <a:rPr lang="es-ES" dirty="0" smtClean="0"/>
            <a:t>Declaración Responsable</a:t>
          </a:r>
          <a:endParaRPr lang="es-ES" dirty="0"/>
        </a:p>
      </dgm:t>
    </dgm:pt>
    <dgm:pt modelId="{15B85B7A-822F-4E92-82A4-382055B65A19}" type="parTrans" cxnId="{1F57CE3D-BE99-4682-9440-A6454E1F7EA3}">
      <dgm:prSet/>
      <dgm:spPr/>
      <dgm:t>
        <a:bodyPr/>
        <a:lstStyle/>
        <a:p>
          <a:endParaRPr lang="es-ES"/>
        </a:p>
      </dgm:t>
    </dgm:pt>
    <dgm:pt modelId="{932B3404-7146-4E90-873A-FB191B02B929}" type="sibTrans" cxnId="{1F57CE3D-BE99-4682-9440-A6454E1F7EA3}">
      <dgm:prSet/>
      <dgm:spPr/>
      <dgm:t>
        <a:bodyPr/>
        <a:lstStyle/>
        <a:p>
          <a:endParaRPr lang="es-ES"/>
        </a:p>
      </dgm:t>
    </dgm:pt>
    <dgm:pt modelId="{68B0A105-2A0C-48D7-B5FE-227BDE44407D}">
      <dgm:prSet phldrT="[Texto]" custT="1"/>
      <dgm:spPr/>
      <dgm:t>
        <a:bodyPr/>
        <a:lstStyle/>
        <a:p>
          <a:r>
            <a:rPr lang="es-ES" sz="3200" dirty="0" smtClean="0"/>
            <a:t>Grupos de Empresas</a:t>
          </a:r>
          <a:endParaRPr lang="es-ES" sz="3200" dirty="0"/>
        </a:p>
      </dgm:t>
    </dgm:pt>
    <dgm:pt modelId="{6181D5E2-AB34-4F6E-A243-F3AAE019C4B5}" type="parTrans" cxnId="{40C5D1CF-45E8-441D-92A5-175A5BF8A065}">
      <dgm:prSet/>
      <dgm:spPr/>
      <dgm:t>
        <a:bodyPr/>
        <a:lstStyle/>
        <a:p>
          <a:endParaRPr lang="es-ES"/>
        </a:p>
      </dgm:t>
    </dgm:pt>
    <dgm:pt modelId="{2156C1C9-8ACC-4105-B1B3-F80BD9C15C3B}" type="sibTrans" cxnId="{40C5D1CF-45E8-441D-92A5-175A5BF8A065}">
      <dgm:prSet/>
      <dgm:spPr/>
      <dgm:t>
        <a:bodyPr/>
        <a:lstStyle/>
        <a:p>
          <a:endParaRPr lang="es-ES"/>
        </a:p>
      </dgm:t>
    </dgm:pt>
    <dgm:pt modelId="{F87BA9FB-9C42-4FB2-BD64-67FD4B96E303}" type="pres">
      <dgm:prSet presAssocID="{9129B1D5-45DD-41B1-AE5E-6F2CBD540E3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22344BD-E074-4D58-BA5A-5E47CEA26F7F}" type="pres">
      <dgm:prSet presAssocID="{45676E09-B75F-4F2A-8EE2-69C841279E3E}" presName="vertOne" presStyleCnt="0"/>
      <dgm:spPr/>
    </dgm:pt>
    <dgm:pt modelId="{26B18F67-1926-4C7E-9066-C09A4DA06C36}" type="pres">
      <dgm:prSet presAssocID="{45676E09-B75F-4F2A-8EE2-69C841279E3E}" presName="txOne" presStyleLbl="node0" presStyleIdx="0" presStyleCnt="1">
        <dgm:presLayoutVars>
          <dgm:chPref val="3"/>
        </dgm:presLayoutVars>
      </dgm:prSet>
      <dgm:spPr/>
    </dgm:pt>
    <dgm:pt modelId="{7DF81BF9-8E2F-4403-9D69-188A695E14AF}" type="pres">
      <dgm:prSet presAssocID="{45676E09-B75F-4F2A-8EE2-69C841279E3E}" presName="parTransOne" presStyleCnt="0"/>
      <dgm:spPr/>
    </dgm:pt>
    <dgm:pt modelId="{CF85FA6E-0430-499E-85F8-BC0A28CA32EC}" type="pres">
      <dgm:prSet presAssocID="{45676E09-B75F-4F2A-8EE2-69C841279E3E}" presName="horzOne" presStyleCnt="0"/>
      <dgm:spPr/>
    </dgm:pt>
    <dgm:pt modelId="{8095F390-1494-492E-B649-A03159F9CF7C}" type="pres">
      <dgm:prSet presAssocID="{F54EE3A9-142E-468E-BAFF-3617B65453E2}" presName="vertTwo" presStyleCnt="0"/>
      <dgm:spPr/>
    </dgm:pt>
    <dgm:pt modelId="{1E14DCAC-4372-4ED0-9692-63B3B40136AD}" type="pres">
      <dgm:prSet presAssocID="{F54EE3A9-142E-468E-BAFF-3617B65453E2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B449D68-839B-4BBE-9DC8-E664048E1191}" type="pres">
      <dgm:prSet presAssocID="{F54EE3A9-142E-468E-BAFF-3617B65453E2}" presName="parTransTwo" presStyleCnt="0"/>
      <dgm:spPr/>
    </dgm:pt>
    <dgm:pt modelId="{67F9BF87-5C2C-4C4A-BBF6-486B913CD0ED}" type="pres">
      <dgm:prSet presAssocID="{F54EE3A9-142E-468E-BAFF-3617B65453E2}" presName="horzTwo" presStyleCnt="0"/>
      <dgm:spPr/>
    </dgm:pt>
    <dgm:pt modelId="{BDF8E243-C301-49CC-80A8-478F89A945F9}" type="pres">
      <dgm:prSet presAssocID="{68B0A105-2A0C-48D7-B5FE-227BDE44407D}" presName="vertThree" presStyleCnt="0"/>
      <dgm:spPr/>
    </dgm:pt>
    <dgm:pt modelId="{C5117D74-414C-4B05-AC59-DE313229247A}" type="pres">
      <dgm:prSet presAssocID="{68B0A105-2A0C-48D7-B5FE-227BDE44407D}" presName="txThree" presStyleLbl="node3" presStyleIdx="0" presStyleCnt="3">
        <dgm:presLayoutVars>
          <dgm:chPref val="3"/>
        </dgm:presLayoutVars>
      </dgm:prSet>
      <dgm:spPr/>
    </dgm:pt>
    <dgm:pt modelId="{76E42384-8A89-4F7A-A688-C5E6D0E2B43C}" type="pres">
      <dgm:prSet presAssocID="{68B0A105-2A0C-48D7-B5FE-227BDE44407D}" presName="parTransThree" presStyleCnt="0"/>
      <dgm:spPr/>
    </dgm:pt>
    <dgm:pt modelId="{145EAD96-6C9D-4925-8664-FEFAA6BA53BB}" type="pres">
      <dgm:prSet presAssocID="{68B0A105-2A0C-48D7-B5FE-227BDE44407D}" presName="horzThree" presStyleCnt="0"/>
      <dgm:spPr/>
    </dgm:pt>
    <dgm:pt modelId="{FAFF8669-15FF-4DB8-B70D-E0FCE601AB77}" type="pres">
      <dgm:prSet presAssocID="{CFCD2549-D419-4C2E-BEF9-758B1A36A11E}" presName="vertFour" presStyleCnt="0">
        <dgm:presLayoutVars>
          <dgm:chPref val="3"/>
        </dgm:presLayoutVars>
      </dgm:prSet>
      <dgm:spPr/>
    </dgm:pt>
    <dgm:pt modelId="{802E7835-F7E6-4FB3-9753-95B9E0449E8C}" type="pres">
      <dgm:prSet presAssocID="{CFCD2549-D419-4C2E-BEF9-758B1A36A11E}" presName="txFour" presStyleLbl="node4" presStyleIdx="0" presStyleCnt="7">
        <dgm:presLayoutVars>
          <dgm:chPref val="3"/>
        </dgm:presLayoutVars>
      </dgm:prSet>
      <dgm:spPr/>
    </dgm:pt>
    <dgm:pt modelId="{A69868AE-E03A-43C0-BBFA-0FA41E7BCB36}" type="pres">
      <dgm:prSet presAssocID="{CFCD2549-D419-4C2E-BEF9-758B1A36A11E}" presName="horzFour" presStyleCnt="0"/>
      <dgm:spPr/>
    </dgm:pt>
    <dgm:pt modelId="{1A9C89DE-E045-4084-A4D5-DD58C24E3DB7}" type="pres">
      <dgm:prSet presAssocID="{7A720C5D-ECD4-4C45-8ED9-BB9ACD679D03}" presName="sibSpaceFour" presStyleCnt="0"/>
      <dgm:spPr/>
    </dgm:pt>
    <dgm:pt modelId="{E425E66A-1FB7-4DF7-8A97-0478221713B1}" type="pres">
      <dgm:prSet presAssocID="{0EBACBF3-A4BD-42A2-97FF-D6EF25A4E484}" presName="vertFour" presStyleCnt="0">
        <dgm:presLayoutVars>
          <dgm:chPref val="3"/>
        </dgm:presLayoutVars>
      </dgm:prSet>
      <dgm:spPr/>
    </dgm:pt>
    <dgm:pt modelId="{73F691F2-C888-4071-8511-16BA69AFE051}" type="pres">
      <dgm:prSet presAssocID="{0EBACBF3-A4BD-42A2-97FF-D6EF25A4E484}" presName="txFour" presStyleLbl="node4" presStyleIdx="1" presStyleCnt="7">
        <dgm:presLayoutVars>
          <dgm:chPref val="3"/>
        </dgm:presLayoutVars>
      </dgm:prSet>
      <dgm:spPr/>
    </dgm:pt>
    <dgm:pt modelId="{9A5C2DD0-1ADE-4E54-A241-6F1FCC39CF91}" type="pres">
      <dgm:prSet presAssocID="{0EBACBF3-A4BD-42A2-97FF-D6EF25A4E484}" presName="horzFour" presStyleCnt="0"/>
      <dgm:spPr/>
    </dgm:pt>
    <dgm:pt modelId="{9E389B38-0C1A-4F00-A492-EAE4D06D8F07}" type="pres">
      <dgm:prSet presAssocID="{7FC11750-18D4-487C-9FD9-56E7D861F25E}" presName="sibSpaceFour" presStyleCnt="0"/>
      <dgm:spPr/>
    </dgm:pt>
    <dgm:pt modelId="{36E8FAC6-70A2-47BC-A6DC-9C97E3AD077C}" type="pres">
      <dgm:prSet presAssocID="{1DDA7D56-E615-4958-9582-76ED7A17E341}" presName="vertFour" presStyleCnt="0">
        <dgm:presLayoutVars>
          <dgm:chPref val="3"/>
        </dgm:presLayoutVars>
      </dgm:prSet>
      <dgm:spPr/>
    </dgm:pt>
    <dgm:pt modelId="{DB3EB4DF-7655-4B54-9492-9C13A97FD432}" type="pres">
      <dgm:prSet presAssocID="{1DDA7D56-E615-4958-9582-76ED7A17E341}" presName="txFour" presStyleLbl="node4" presStyleIdx="2" presStyleCnt="7">
        <dgm:presLayoutVars>
          <dgm:chPref val="3"/>
        </dgm:presLayoutVars>
      </dgm:prSet>
      <dgm:spPr/>
    </dgm:pt>
    <dgm:pt modelId="{98CFA233-D85F-4B3F-81B2-1BF84B1869BA}" type="pres">
      <dgm:prSet presAssocID="{1DDA7D56-E615-4958-9582-76ED7A17E341}" presName="horzFour" presStyleCnt="0"/>
      <dgm:spPr/>
    </dgm:pt>
    <dgm:pt modelId="{E3652CC8-2D95-498E-B182-DEA01968D9A4}" type="pres">
      <dgm:prSet presAssocID="{E03A13C7-5BAC-4327-B42C-74E4013AB2E0}" presName="sibSpaceTwo" presStyleCnt="0"/>
      <dgm:spPr/>
    </dgm:pt>
    <dgm:pt modelId="{0F3CBB01-D536-4F0E-A0F5-4B1B83F5579E}" type="pres">
      <dgm:prSet presAssocID="{F0F20533-FC69-4904-89E1-28618684FEE9}" presName="vertTwo" presStyleCnt="0"/>
      <dgm:spPr/>
    </dgm:pt>
    <dgm:pt modelId="{14773081-E6C9-4921-AFBA-ABD8162DF64D}" type="pres">
      <dgm:prSet presAssocID="{F0F20533-FC69-4904-89E1-28618684FEE9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B2AE5D5-3A89-4EE9-B34F-47CB51D4E365}" type="pres">
      <dgm:prSet presAssocID="{F0F20533-FC69-4904-89E1-28618684FEE9}" presName="parTransTwo" presStyleCnt="0"/>
      <dgm:spPr/>
    </dgm:pt>
    <dgm:pt modelId="{A9380B71-78B5-409E-9FCF-6387E70BC0F9}" type="pres">
      <dgm:prSet presAssocID="{F0F20533-FC69-4904-89E1-28618684FEE9}" presName="horzTwo" presStyleCnt="0"/>
      <dgm:spPr/>
    </dgm:pt>
    <dgm:pt modelId="{7C6FB73A-B535-4C34-80DF-9B4DB52E7CCE}" type="pres">
      <dgm:prSet presAssocID="{4833D471-E6DB-4364-8BE2-3B44C789FA6D}" presName="vertThree" presStyleCnt="0"/>
      <dgm:spPr/>
    </dgm:pt>
    <dgm:pt modelId="{8F0AAF1A-DF37-4D97-B8E8-38AF6744A85F}" type="pres">
      <dgm:prSet presAssocID="{4833D471-E6DB-4364-8BE2-3B44C789FA6D}" presName="txThree" presStyleLbl="node3" presStyleIdx="1" presStyleCnt="3">
        <dgm:presLayoutVars>
          <dgm:chPref val="3"/>
        </dgm:presLayoutVars>
      </dgm:prSet>
      <dgm:spPr/>
    </dgm:pt>
    <dgm:pt modelId="{22E52274-4C14-45C9-9C47-D743D24997EA}" type="pres">
      <dgm:prSet presAssocID="{4833D471-E6DB-4364-8BE2-3B44C789FA6D}" presName="parTransThree" presStyleCnt="0"/>
      <dgm:spPr/>
    </dgm:pt>
    <dgm:pt modelId="{02C16C18-9F1D-49F4-B17A-9B7A050A1656}" type="pres">
      <dgm:prSet presAssocID="{4833D471-E6DB-4364-8BE2-3B44C789FA6D}" presName="horzThree" presStyleCnt="0"/>
      <dgm:spPr/>
    </dgm:pt>
    <dgm:pt modelId="{3ED349F9-70D3-4746-BC88-1B2CEA2DD2AD}" type="pres">
      <dgm:prSet presAssocID="{0AFEF1F6-AA67-486F-B8E9-7BF5414C0301}" presName="vertFour" presStyleCnt="0">
        <dgm:presLayoutVars>
          <dgm:chPref val="3"/>
        </dgm:presLayoutVars>
      </dgm:prSet>
      <dgm:spPr/>
    </dgm:pt>
    <dgm:pt modelId="{541EF5C7-4EAD-4128-8A48-1979A4535D3A}" type="pres">
      <dgm:prSet presAssocID="{0AFEF1F6-AA67-486F-B8E9-7BF5414C0301}" presName="txFour" presStyleLbl="node4" presStyleIdx="3" presStyleCnt="7">
        <dgm:presLayoutVars>
          <dgm:chPref val="3"/>
        </dgm:presLayoutVars>
      </dgm:prSet>
      <dgm:spPr/>
    </dgm:pt>
    <dgm:pt modelId="{3BF67272-5780-490C-BC50-4BE1C66BA173}" type="pres">
      <dgm:prSet presAssocID="{0AFEF1F6-AA67-486F-B8E9-7BF5414C0301}" presName="horzFour" presStyleCnt="0"/>
      <dgm:spPr/>
    </dgm:pt>
    <dgm:pt modelId="{24920F60-BD44-431B-B067-2B3C499505F3}" type="pres">
      <dgm:prSet presAssocID="{DF7F716E-2894-427C-A5BB-71E72162E114}" presName="sibSpaceFour" presStyleCnt="0"/>
      <dgm:spPr/>
    </dgm:pt>
    <dgm:pt modelId="{48CD3DAB-7BFE-4389-8F90-E52DDEEA3040}" type="pres">
      <dgm:prSet presAssocID="{EC373A21-EC8C-4C6C-9D21-72852612A1D0}" presName="vertFour" presStyleCnt="0">
        <dgm:presLayoutVars>
          <dgm:chPref val="3"/>
        </dgm:presLayoutVars>
      </dgm:prSet>
      <dgm:spPr/>
    </dgm:pt>
    <dgm:pt modelId="{198A4AB0-9A18-4179-A137-2CD4BAAF6067}" type="pres">
      <dgm:prSet presAssocID="{EC373A21-EC8C-4C6C-9D21-72852612A1D0}" presName="txFour" presStyleLbl="node4" presStyleIdx="4" presStyleCnt="7">
        <dgm:presLayoutVars>
          <dgm:chPref val="3"/>
        </dgm:presLayoutVars>
      </dgm:prSet>
      <dgm:spPr/>
    </dgm:pt>
    <dgm:pt modelId="{974EC0E9-5584-4A66-96E8-9E56169B04C1}" type="pres">
      <dgm:prSet presAssocID="{EC373A21-EC8C-4C6C-9D21-72852612A1D0}" presName="horzFour" presStyleCnt="0"/>
      <dgm:spPr/>
    </dgm:pt>
    <dgm:pt modelId="{3817ED51-640C-470A-A470-DD3BD64E928B}" type="pres">
      <dgm:prSet presAssocID="{81B8C0B3-579C-43A1-8D28-D50C85995477}" presName="sibSpaceThree" presStyleCnt="0"/>
      <dgm:spPr/>
    </dgm:pt>
    <dgm:pt modelId="{60E4C019-96E4-4EA5-89DC-50F6761B0A49}" type="pres">
      <dgm:prSet presAssocID="{E335A50B-6BB8-4851-98ED-C131866569D7}" presName="vertThree" presStyleCnt="0"/>
      <dgm:spPr/>
    </dgm:pt>
    <dgm:pt modelId="{05DE6008-A716-4B3A-B1F5-F5179E4245E3}" type="pres">
      <dgm:prSet presAssocID="{E335A50B-6BB8-4851-98ED-C131866569D7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D1AE554-7215-4764-8407-E3330EA09318}" type="pres">
      <dgm:prSet presAssocID="{E335A50B-6BB8-4851-98ED-C131866569D7}" presName="parTransThree" presStyleCnt="0"/>
      <dgm:spPr/>
    </dgm:pt>
    <dgm:pt modelId="{D675CC24-19EB-4FA3-B609-234E50BF9C0C}" type="pres">
      <dgm:prSet presAssocID="{E335A50B-6BB8-4851-98ED-C131866569D7}" presName="horzThree" presStyleCnt="0"/>
      <dgm:spPr/>
    </dgm:pt>
    <dgm:pt modelId="{5A3CBAF7-36B5-49BB-B205-443B3740FFED}" type="pres">
      <dgm:prSet presAssocID="{BA3F88B4-48AB-4E56-8F0F-978801594569}" presName="vertFour" presStyleCnt="0">
        <dgm:presLayoutVars>
          <dgm:chPref val="3"/>
        </dgm:presLayoutVars>
      </dgm:prSet>
      <dgm:spPr/>
    </dgm:pt>
    <dgm:pt modelId="{92BD304F-3DB8-442C-8A06-1FC43481951E}" type="pres">
      <dgm:prSet presAssocID="{BA3F88B4-48AB-4E56-8F0F-978801594569}" presName="txFour" presStyleLbl="node4" presStyleIdx="5" presStyleCnt="7">
        <dgm:presLayoutVars>
          <dgm:chPref val="3"/>
        </dgm:presLayoutVars>
      </dgm:prSet>
      <dgm:spPr/>
    </dgm:pt>
    <dgm:pt modelId="{8D2D6599-4EAB-45B9-B5C0-41049AB4A573}" type="pres">
      <dgm:prSet presAssocID="{BA3F88B4-48AB-4E56-8F0F-978801594569}" presName="horzFour" presStyleCnt="0"/>
      <dgm:spPr/>
    </dgm:pt>
    <dgm:pt modelId="{D6795B28-9894-476F-81B8-FFD9CCF4B141}" type="pres">
      <dgm:prSet presAssocID="{1E2B0D61-5B50-4F06-B09C-26AB9BA1F0FD}" presName="sibSpaceFour" presStyleCnt="0"/>
      <dgm:spPr/>
    </dgm:pt>
    <dgm:pt modelId="{3C161D07-2FC3-4D2E-8214-F9F51A6C3E0B}" type="pres">
      <dgm:prSet presAssocID="{F00234BB-ADD7-4D9A-A5F6-EC84E198F3F0}" presName="vertFour" presStyleCnt="0">
        <dgm:presLayoutVars>
          <dgm:chPref val="3"/>
        </dgm:presLayoutVars>
      </dgm:prSet>
      <dgm:spPr/>
    </dgm:pt>
    <dgm:pt modelId="{1B82E331-894F-42D4-87A8-1A0B0D9EACC4}" type="pres">
      <dgm:prSet presAssocID="{F00234BB-ADD7-4D9A-A5F6-EC84E198F3F0}" presName="txFour" presStyleLbl="node4" presStyleIdx="6" presStyleCnt="7">
        <dgm:presLayoutVars>
          <dgm:chPref val="3"/>
        </dgm:presLayoutVars>
      </dgm:prSet>
      <dgm:spPr/>
    </dgm:pt>
    <dgm:pt modelId="{939D62FC-E1A1-408D-ACCA-7A6D1ACB04A1}" type="pres">
      <dgm:prSet presAssocID="{F00234BB-ADD7-4D9A-A5F6-EC84E198F3F0}" presName="horzFour" presStyleCnt="0"/>
      <dgm:spPr/>
    </dgm:pt>
  </dgm:ptLst>
  <dgm:cxnLst>
    <dgm:cxn modelId="{6D46D03A-A7C1-485B-A41F-9E2C1E299469}" type="presOf" srcId="{F0F20533-FC69-4904-89E1-28618684FEE9}" destId="{14773081-E6C9-4921-AFBA-ABD8162DF64D}" srcOrd="0" destOrd="0" presId="urn:microsoft.com/office/officeart/2005/8/layout/hierarchy4"/>
    <dgm:cxn modelId="{40C5D1CF-45E8-441D-92A5-175A5BF8A065}" srcId="{F54EE3A9-142E-468E-BAFF-3617B65453E2}" destId="{68B0A105-2A0C-48D7-B5FE-227BDE44407D}" srcOrd="0" destOrd="0" parTransId="{6181D5E2-AB34-4F6E-A243-F3AAE019C4B5}" sibTransId="{2156C1C9-8ACC-4105-B1B3-F80BD9C15C3B}"/>
    <dgm:cxn modelId="{2C14CEFD-C6D5-4D48-851B-3B656AD64610}" type="presOf" srcId="{0AFEF1F6-AA67-486F-B8E9-7BF5414C0301}" destId="{541EF5C7-4EAD-4128-8A48-1979A4535D3A}" srcOrd="0" destOrd="0" presId="urn:microsoft.com/office/officeart/2005/8/layout/hierarchy4"/>
    <dgm:cxn modelId="{ACE734B6-8367-42A0-9F67-355CB60BFE36}" srcId="{68B0A105-2A0C-48D7-B5FE-227BDE44407D}" destId="{CFCD2549-D419-4C2E-BEF9-758B1A36A11E}" srcOrd="0" destOrd="0" parTransId="{1633BC0B-AD81-4337-B157-DFAC997EAF9B}" sibTransId="{7A720C5D-ECD4-4C45-8ED9-BB9ACD679D03}"/>
    <dgm:cxn modelId="{9F1E3EC2-E32A-4FD4-968E-2B69ABC8F06F}" type="presOf" srcId="{0EBACBF3-A4BD-42A2-97FF-D6EF25A4E484}" destId="{73F691F2-C888-4071-8511-16BA69AFE051}" srcOrd="0" destOrd="0" presId="urn:microsoft.com/office/officeart/2005/8/layout/hierarchy4"/>
    <dgm:cxn modelId="{DA97C554-77EC-469F-BCFA-6E763F878926}" srcId="{F0F20533-FC69-4904-89E1-28618684FEE9}" destId="{E335A50B-6BB8-4851-98ED-C131866569D7}" srcOrd="1" destOrd="0" parTransId="{EAF5F130-D6B1-4DFD-A164-CC978739C8EA}" sibTransId="{F86AA113-41AB-492C-AD73-4E4FE8614595}"/>
    <dgm:cxn modelId="{E7BAB845-DCDE-4F92-BB36-833A9F330C7E}" type="presOf" srcId="{CFCD2549-D419-4C2E-BEF9-758B1A36A11E}" destId="{802E7835-F7E6-4FB3-9753-95B9E0449E8C}" srcOrd="0" destOrd="0" presId="urn:microsoft.com/office/officeart/2005/8/layout/hierarchy4"/>
    <dgm:cxn modelId="{48DC2D0E-3B46-4EEC-B2C2-D2C91AB08E91}" srcId="{E335A50B-6BB8-4851-98ED-C131866569D7}" destId="{BA3F88B4-48AB-4E56-8F0F-978801594569}" srcOrd="0" destOrd="0" parTransId="{E9AC1048-8417-4EC7-A5F3-DE12DBEAEDA2}" sibTransId="{1E2B0D61-5B50-4F06-B09C-26AB9BA1F0FD}"/>
    <dgm:cxn modelId="{30BB7208-3453-4192-A4A0-E0DEB5699976}" type="presOf" srcId="{EC373A21-EC8C-4C6C-9D21-72852612A1D0}" destId="{198A4AB0-9A18-4179-A137-2CD4BAAF6067}" srcOrd="0" destOrd="0" presId="urn:microsoft.com/office/officeart/2005/8/layout/hierarchy4"/>
    <dgm:cxn modelId="{CB84DAF1-1D4F-48A3-92C7-0C596CA8355E}" type="presOf" srcId="{45676E09-B75F-4F2A-8EE2-69C841279E3E}" destId="{26B18F67-1926-4C7E-9066-C09A4DA06C36}" srcOrd="0" destOrd="0" presId="urn:microsoft.com/office/officeart/2005/8/layout/hierarchy4"/>
    <dgm:cxn modelId="{D7D8E8D7-14DD-4844-B95A-DA9B30B17740}" srcId="{F0F20533-FC69-4904-89E1-28618684FEE9}" destId="{4833D471-E6DB-4364-8BE2-3B44C789FA6D}" srcOrd="0" destOrd="0" parTransId="{7F6F0BCD-F059-473E-9A45-1123CDC4616D}" sibTransId="{81B8C0B3-579C-43A1-8D28-D50C85995477}"/>
    <dgm:cxn modelId="{1F57CE3D-BE99-4682-9440-A6454E1F7EA3}" srcId="{E335A50B-6BB8-4851-98ED-C131866569D7}" destId="{F00234BB-ADD7-4D9A-A5F6-EC84E198F3F0}" srcOrd="1" destOrd="0" parTransId="{15B85B7A-822F-4E92-82A4-382055B65A19}" sibTransId="{932B3404-7146-4E90-873A-FB191B02B929}"/>
    <dgm:cxn modelId="{279AD507-3AD9-41A5-A2C0-35D298765DB3}" srcId="{9129B1D5-45DD-41B1-AE5E-6F2CBD540E36}" destId="{45676E09-B75F-4F2A-8EE2-69C841279E3E}" srcOrd="0" destOrd="0" parTransId="{E0A9770F-919A-4BC7-955A-DFB942E16FA4}" sibTransId="{217BA6C4-78DA-410A-95FC-78E242ACECDD}"/>
    <dgm:cxn modelId="{21D0E783-648E-422E-8750-0D957B6BFF83}" srcId="{45676E09-B75F-4F2A-8EE2-69C841279E3E}" destId="{F0F20533-FC69-4904-89E1-28618684FEE9}" srcOrd="1" destOrd="0" parTransId="{0ADA724F-663D-4BDF-885A-BB23E12C818A}" sibTransId="{EEBC7174-E96B-4420-A03B-C15B16557116}"/>
    <dgm:cxn modelId="{DB89C972-6D6C-41ED-8FD7-EE2E18CD22AC}" type="presOf" srcId="{68B0A105-2A0C-48D7-B5FE-227BDE44407D}" destId="{C5117D74-414C-4B05-AC59-DE313229247A}" srcOrd="0" destOrd="0" presId="urn:microsoft.com/office/officeart/2005/8/layout/hierarchy4"/>
    <dgm:cxn modelId="{EE9A8D3D-797A-445B-B09E-94F605EB6E2C}" type="presOf" srcId="{F54EE3A9-142E-468E-BAFF-3617B65453E2}" destId="{1E14DCAC-4372-4ED0-9692-63B3B40136AD}" srcOrd="0" destOrd="0" presId="urn:microsoft.com/office/officeart/2005/8/layout/hierarchy4"/>
    <dgm:cxn modelId="{B5B81BEC-6B65-4050-BDAB-2A84211873B8}" srcId="{68B0A105-2A0C-48D7-B5FE-227BDE44407D}" destId="{0EBACBF3-A4BD-42A2-97FF-D6EF25A4E484}" srcOrd="1" destOrd="0" parTransId="{1FF85BA0-15D8-4ACA-A82D-7B9657DAD419}" sibTransId="{7FC11750-18D4-487C-9FD9-56E7D861F25E}"/>
    <dgm:cxn modelId="{EB2C4755-F427-420D-A029-D9828BD77320}" type="presOf" srcId="{BA3F88B4-48AB-4E56-8F0F-978801594569}" destId="{92BD304F-3DB8-442C-8A06-1FC43481951E}" srcOrd="0" destOrd="0" presId="urn:microsoft.com/office/officeart/2005/8/layout/hierarchy4"/>
    <dgm:cxn modelId="{76EF405F-6FE4-441B-95CE-966C16DA932C}" type="presOf" srcId="{1DDA7D56-E615-4958-9582-76ED7A17E341}" destId="{DB3EB4DF-7655-4B54-9492-9C13A97FD432}" srcOrd="0" destOrd="0" presId="urn:microsoft.com/office/officeart/2005/8/layout/hierarchy4"/>
    <dgm:cxn modelId="{FFAF1900-48A8-47A7-9B04-2FCA86C617E5}" type="presOf" srcId="{E335A50B-6BB8-4851-98ED-C131866569D7}" destId="{05DE6008-A716-4B3A-B1F5-F5179E4245E3}" srcOrd="0" destOrd="0" presId="urn:microsoft.com/office/officeart/2005/8/layout/hierarchy4"/>
    <dgm:cxn modelId="{A473F808-A6CA-4F0D-A65B-6037C8125C63}" type="presOf" srcId="{4833D471-E6DB-4364-8BE2-3B44C789FA6D}" destId="{8F0AAF1A-DF37-4D97-B8E8-38AF6744A85F}" srcOrd="0" destOrd="0" presId="urn:microsoft.com/office/officeart/2005/8/layout/hierarchy4"/>
    <dgm:cxn modelId="{2F518CED-149E-4751-9350-6103C8F34E86}" srcId="{68B0A105-2A0C-48D7-B5FE-227BDE44407D}" destId="{1DDA7D56-E615-4958-9582-76ED7A17E341}" srcOrd="2" destOrd="0" parTransId="{F06F3E23-94BA-4731-AEC9-65ACDC81DFFA}" sibTransId="{97BCB711-BAA6-4E8F-9AB1-1BA56DE302DA}"/>
    <dgm:cxn modelId="{D7DA16CA-66C0-4C91-8B9A-690DA5C95A0C}" type="presOf" srcId="{F00234BB-ADD7-4D9A-A5F6-EC84E198F3F0}" destId="{1B82E331-894F-42D4-87A8-1A0B0D9EACC4}" srcOrd="0" destOrd="0" presId="urn:microsoft.com/office/officeart/2005/8/layout/hierarchy4"/>
    <dgm:cxn modelId="{F0FC54BD-3C8A-48A5-B2DA-45B316ED6A74}" type="presOf" srcId="{9129B1D5-45DD-41B1-AE5E-6F2CBD540E36}" destId="{F87BA9FB-9C42-4FB2-BD64-67FD4B96E303}" srcOrd="0" destOrd="0" presId="urn:microsoft.com/office/officeart/2005/8/layout/hierarchy4"/>
    <dgm:cxn modelId="{40F48988-D7DF-415B-92B4-E8ED087042F9}" srcId="{4833D471-E6DB-4364-8BE2-3B44C789FA6D}" destId="{EC373A21-EC8C-4C6C-9D21-72852612A1D0}" srcOrd="1" destOrd="0" parTransId="{CC503270-2519-407F-8941-C6045EA3BAD3}" sibTransId="{6E793DB2-1A95-42CA-8607-081B406F2567}"/>
    <dgm:cxn modelId="{A461A2BE-EC9C-4503-8A92-414756922131}" srcId="{45676E09-B75F-4F2A-8EE2-69C841279E3E}" destId="{F54EE3A9-142E-468E-BAFF-3617B65453E2}" srcOrd="0" destOrd="0" parTransId="{ACB898D3-AAFD-42E8-9617-C0C8D62D3616}" sibTransId="{E03A13C7-5BAC-4327-B42C-74E4013AB2E0}"/>
    <dgm:cxn modelId="{06DD85CD-BE6A-454B-933E-1C37CEE14DED}" srcId="{4833D471-E6DB-4364-8BE2-3B44C789FA6D}" destId="{0AFEF1F6-AA67-486F-B8E9-7BF5414C0301}" srcOrd="0" destOrd="0" parTransId="{19600F06-8BD3-4029-9352-B51548E83CDE}" sibTransId="{DF7F716E-2894-427C-A5BB-71E72162E114}"/>
    <dgm:cxn modelId="{31CCE153-3FB4-4E08-980B-0656D33A515F}" type="presParOf" srcId="{F87BA9FB-9C42-4FB2-BD64-67FD4B96E303}" destId="{322344BD-E074-4D58-BA5A-5E47CEA26F7F}" srcOrd="0" destOrd="0" presId="urn:microsoft.com/office/officeart/2005/8/layout/hierarchy4"/>
    <dgm:cxn modelId="{14BAD45E-6C31-462B-8E80-4EE464A51A7A}" type="presParOf" srcId="{322344BD-E074-4D58-BA5A-5E47CEA26F7F}" destId="{26B18F67-1926-4C7E-9066-C09A4DA06C36}" srcOrd="0" destOrd="0" presId="urn:microsoft.com/office/officeart/2005/8/layout/hierarchy4"/>
    <dgm:cxn modelId="{56F00222-B687-408D-ABB8-533C1EA48F4F}" type="presParOf" srcId="{322344BD-E074-4D58-BA5A-5E47CEA26F7F}" destId="{7DF81BF9-8E2F-4403-9D69-188A695E14AF}" srcOrd="1" destOrd="0" presId="urn:microsoft.com/office/officeart/2005/8/layout/hierarchy4"/>
    <dgm:cxn modelId="{1C6C5569-84B3-4F17-B521-141B160AF703}" type="presParOf" srcId="{322344BD-E074-4D58-BA5A-5E47CEA26F7F}" destId="{CF85FA6E-0430-499E-85F8-BC0A28CA32EC}" srcOrd="2" destOrd="0" presId="urn:microsoft.com/office/officeart/2005/8/layout/hierarchy4"/>
    <dgm:cxn modelId="{96D66B38-6439-43A1-9A26-1879CAF94778}" type="presParOf" srcId="{CF85FA6E-0430-499E-85F8-BC0A28CA32EC}" destId="{8095F390-1494-492E-B649-A03159F9CF7C}" srcOrd="0" destOrd="0" presId="urn:microsoft.com/office/officeart/2005/8/layout/hierarchy4"/>
    <dgm:cxn modelId="{241C6167-BD8B-46CB-9A9F-0ECF63ABF55A}" type="presParOf" srcId="{8095F390-1494-492E-B649-A03159F9CF7C}" destId="{1E14DCAC-4372-4ED0-9692-63B3B40136AD}" srcOrd="0" destOrd="0" presId="urn:microsoft.com/office/officeart/2005/8/layout/hierarchy4"/>
    <dgm:cxn modelId="{FE624E57-8464-40B0-90F9-284B727A9E55}" type="presParOf" srcId="{8095F390-1494-492E-B649-A03159F9CF7C}" destId="{CB449D68-839B-4BBE-9DC8-E664048E1191}" srcOrd="1" destOrd="0" presId="urn:microsoft.com/office/officeart/2005/8/layout/hierarchy4"/>
    <dgm:cxn modelId="{D0C83C60-336D-4A25-8DD0-D64B3C3D9A72}" type="presParOf" srcId="{8095F390-1494-492E-B649-A03159F9CF7C}" destId="{67F9BF87-5C2C-4C4A-BBF6-486B913CD0ED}" srcOrd="2" destOrd="0" presId="urn:microsoft.com/office/officeart/2005/8/layout/hierarchy4"/>
    <dgm:cxn modelId="{535C4BA1-D8DE-48D4-90A1-636E92D138EF}" type="presParOf" srcId="{67F9BF87-5C2C-4C4A-BBF6-486B913CD0ED}" destId="{BDF8E243-C301-49CC-80A8-478F89A945F9}" srcOrd="0" destOrd="0" presId="urn:microsoft.com/office/officeart/2005/8/layout/hierarchy4"/>
    <dgm:cxn modelId="{8830E42A-1524-49CB-A4EE-D4F194AEC1B6}" type="presParOf" srcId="{BDF8E243-C301-49CC-80A8-478F89A945F9}" destId="{C5117D74-414C-4B05-AC59-DE313229247A}" srcOrd="0" destOrd="0" presId="urn:microsoft.com/office/officeart/2005/8/layout/hierarchy4"/>
    <dgm:cxn modelId="{F8681814-F104-493A-833C-4C19A181AC96}" type="presParOf" srcId="{BDF8E243-C301-49CC-80A8-478F89A945F9}" destId="{76E42384-8A89-4F7A-A688-C5E6D0E2B43C}" srcOrd="1" destOrd="0" presId="urn:microsoft.com/office/officeart/2005/8/layout/hierarchy4"/>
    <dgm:cxn modelId="{6ED63354-B7A6-4E43-BDF2-463264517103}" type="presParOf" srcId="{BDF8E243-C301-49CC-80A8-478F89A945F9}" destId="{145EAD96-6C9D-4925-8664-FEFAA6BA53BB}" srcOrd="2" destOrd="0" presId="urn:microsoft.com/office/officeart/2005/8/layout/hierarchy4"/>
    <dgm:cxn modelId="{2A6DC64F-DCFA-4471-A227-D0C27257A946}" type="presParOf" srcId="{145EAD96-6C9D-4925-8664-FEFAA6BA53BB}" destId="{FAFF8669-15FF-4DB8-B70D-E0FCE601AB77}" srcOrd="0" destOrd="0" presId="urn:microsoft.com/office/officeart/2005/8/layout/hierarchy4"/>
    <dgm:cxn modelId="{CBEE97E7-00A2-408D-8CD3-228AC53B67D0}" type="presParOf" srcId="{FAFF8669-15FF-4DB8-B70D-E0FCE601AB77}" destId="{802E7835-F7E6-4FB3-9753-95B9E0449E8C}" srcOrd="0" destOrd="0" presId="urn:microsoft.com/office/officeart/2005/8/layout/hierarchy4"/>
    <dgm:cxn modelId="{85B2806E-47CC-4218-AD2C-0B59FE73535E}" type="presParOf" srcId="{FAFF8669-15FF-4DB8-B70D-E0FCE601AB77}" destId="{A69868AE-E03A-43C0-BBFA-0FA41E7BCB36}" srcOrd="1" destOrd="0" presId="urn:microsoft.com/office/officeart/2005/8/layout/hierarchy4"/>
    <dgm:cxn modelId="{4F4184A9-2588-45BC-9180-619143C9F92B}" type="presParOf" srcId="{145EAD96-6C9D-4925-8664-FEFAA6BA53BB}" destId="{1A9C89DE-E045-4084-A4D5-DD58C24E3DB7}" srcOrd="1" destOrd="0" presId="urn:microsoft.com/office/officeart/2005/8/layout/hierarchy4"/>
    <dgm:cxn modelId="{6CF39C5A-808A-4027-B582-DABF1F9F496D}" type="presParOf" srcId="{145EAD96-6C9D-4925-8664-FEFAA6BA53BB}" destId="{E425E66A-1FB7-4DF7-8A97-0478221713B1}" srcOrd="2" destOrd="0" presId="urn:microsoft.com/office/officeart/2005/8/layout/hierarchy4"/>
    <dgm:cxn modelId="{BB58D709-5370-4C31-A271-4CFB7303F222}" type="presParOf" srcId="{E425E66A-1FB7-4DF7-8A97-0478221713B1}" destId="{73F691F2-C888-4071-8511-16BA69AFE051}" srcOrd="0" destOrd="0" presId="urn:microsoft.com/office/officeart/2005/8/layout/hierarchy4"/>
    <dgm:cxn modelId="{E0DBA8AF-3BD6-4C84-BDD6-91CE41C23CE7}" type="presParOf" srcId="{E425E66A-1FB7-4DF7-8A97-0478221713B1}" destId="{9A5C2DD0-1ADE-4E54-A241-6F1FCC39CF91}" srcOrd="1" destOrd="0" presId="urn:microsoft.com/office/officeart/2005/8/layout/hierarchy4"/>
    <dgm:cxn modelId="{95A2D84E-00CE-444B-B882-C2E34CD4A988}" type="presParOf" srcId="{145EAD96-6C9D-4925-8664-FEFAA6BA53BB}" destId="{9E389B38-0C1A-4F00-A492-EAE4D06D8F07}" srcOrd="3" destOrd="0" presId="urn:microsoft.com/office/officeart/2005/8/layout/hierarchy4"/>
    <dgm:cxn modelId="{311F7EAB-C2DF-4A9D-B9E4-F68A66371DEC}" type="presParOf" srcId="{145EAD96-6C9D-4925-8664-FEFAA6BA53BB}" destId="{36E8FAC6-70A2-47BC-A6DC-9C97E3AD077C}" srcOrd="4" destOrd="0" presId="urn:microsoft.com/office/officeart/2005/8/layout/hierarchy4"/>
    <dgm:cxn modelId="{A73EC7BF-AF96-4528-A378-D935DC97C751}" type="presParOf" srcId="{36E8FAC6-70A2-47BC-A6DC-9C97E3AD077C}" destId="{DB3EB4DF-7655-4B54-9492-9C13A97FD432}" srcOrd="0" destOrd="0" presId="urn:microsoft.com/office/officeart/2005/8/layout/hierarchy4"/>
    <dgm:cxn modelId="{10308E47-216E-4F2F-BB98-ECF3C13BBB9B}" type="presParOf" srcId="{36E8FAC6-70A2-47BC-A6DC-9C97E3AD077C}" destId="{98CFA233-D85F-4B3F-81B2-1BF84B1869BA}" srcOrd="1" destOrd="0" presId="urn:microsoft.com/office/officeart/2005/8/layout/hierarchy4"/>
    <dgm:cxn modelId="{ED3FB36D-E43C-4DFF-87FE-A5B0FB8529C9}" type="presParOf" srcId="{CF85FA6E-0430-499E-85F8-BC0A28CA32EC}" destId="{E3652CC8-2D95-498E-B182-DEA01968D9A4}" srcOrd="1" destOrd="0" presId="urn:microsoft.com/office/officeart/2005/8/layout/hierarchy4"/>
    <dgm:cxn modelId="{06624530-48EE-4FE8-86CF-E6150BB87BA7}" type="presParOf" srcId="{CF85FA6E-0430-499E-85F8-BC0A28CA32EC}" destId="{0F3CBB01-D536-4F0E-A0F5-4B1B83F5579E}" srcOrd="2" destOrd="0" presId="urn:microsoft.com/office/officeart/2005/8/layout/hierarchy4"/>
    <dgm:cxn modelId="{16C4D49A-59B5-405F-BED7-B081B7BAE17D}" type="presParOf" srcId="{0F3CBB01-D536-4F0E-A0F5-4B1B83F5579E}" destId="{14773081-E6C9-4921-AFBA-ABD8162DF64D}" srcOrd="0" destOrd="0" presId="urn:microsoft.com/office/officeart/2005/8/layout/hierarchy4"/>
    <dgm:cxn modelId="{BA1FC674-98E6-496E-8B86-7420AAF9A1EC}" type="presParOf" srcId="{0F3CBB01-D536-4F0E-A0F5-4B1B83F5579E}" destId="{0B2AE5D5-3A89-4EE9-B34F-47CB51D4E365}" srcOrd="1" destOrd="0" presId="urn:microsoft.com/office/officeart/2005/8/layout/hierarchy4"/>
    <dgm:cxn modelId="{33405C3C-D873-497A-8DD3-CD1E49839E59}" type="presParOf" srcId="{0F3CBB01-D536-4F0E-A0F5-4B1B83F5579E}" destId="{A9380B71-78B5-409E-9FCF-6387E70BC0F9}" srcOrd="2" destOrd="0" presId="urn:microsoft.com/office/officeart/2005/8/layout/hierarchy4"/>
    <dgm:cxn modelId="{0E1397C9-5740-4AEE-83A0-B86B89604A21}" type="presParOf" srcId="{A9380B71-78B5-409E-9FCF-6387E70BC0F9}" destId="{7C6FB73A-B535-4C34-80DF-9B4DB52E7CCE}" srcOrd="0" destOrd="0" presId="urn:microsoft.com/office/officeart/2005/8/layout/hierarchy4"/>
    <dgm:cxn modelId="{B073874D-BEC0-4E4A-ADC9-874E1389FD7D}" type="presParOf" srcId="{7C6FB73A-B535-4C34-80DF-9B4DB52E7CCE}" destId="{8F0AAF1A-DF37-4D97-B8E8-38AF6744A85F}" srcOrd="0" destOrd="0" presId="urn:microsoft.com/office/officeart/2005/8/layout/hierarchy4"/>
    <dgm:cxn modelId="{1F8A1471-813D-46B3-8308-DD8EF30397D3}" type="presParOf" srcId="{7C6FB73A-B535-4C34-80DF-9B4DB52E7CCE}" destId="{22E52274-4C14-45C9-9C47-D743D24997EA}" srcOrd="1" destOrd="0" presId="urn:microsoft.com/office/officeart/2005/8/layout/hierarchy4"/>
    <dgm:cxn modelId="{6D069178-878C-4E6B-8F47-C40366FE0AFD}" type="presParOf" srcId="{7C6FB73A-B535-4C34-80DF-9B4DB52E7CCE}" destId="{02C16C18-9F1D-49F4-B17A-9B7A050A1656}" srcOrd="2" destOrd="0" presId="urn:microsoft.com/office/officeart/2005/8/layout/hierarchy4"/>
    <dgm:cxn modelId="{BD5D21AE-2D47-4E40-AE0D-4BD6B5CC8CB6}" type="presParOf" srcId="{02C16C18-9F1D-49F4-B17A-9B7A050A1656}" destId="{3ED349F9-70D3-4746-BC88-1B2CEA2DD2AD}" srcOrd="0" destOrd="0" presId="urn:microsoft.com/office/officeart/2005/8/layout/hierarchy4"/>
    <dgm:cxn modelId="{E96618B0-1E02-4A53-BD2C-E257F3BD1ECF}" type="presParOf" srcId="{3ED349F9-70D3-4746-BC88-1B2CEA2DD2AD}" destId="{541EF5C7-4EAD-4128-8A48-1979A4535D3A}" srcOrd="0" destOrd="0" presId="urn:microsoft.com/office/officeart/2005/8/layout/hierarchy4"/>
    <dgm:cxn modelId="{12150850-BF4D-4B0D-B98E-1CA319A66B6C}" type="presParOf" srcId="{3ED349F9-70D3-4746-BC88-1B2CEA2DD2AD}" destId="{3BF67272-5780-490C-BC50-4BE1C66BA173}" srcOrd="1" destOrd="0" presId="urn:microsoft.com/office/officeart/2005/8/layout/hierarchy4"/>
    <dgm:cxn modelId="{0C441BE0-808F-4360-9FAA-75CCE932B8CB}" type="presParOf" srcId="{02C16C18-9F1D-49F4-B17A-9B7A050A1656}" destId="{24920F60-BD44-431B-B067-2B3C499505F3}" srcOrd="1" destOrd="0" presId="urn:microsoft.com/office/officeart/2005/8/layout/hierarchy4"/>
    <dgm:cxn modelId="{873E835D-AE99-4CEF-8E36-503DAF16DDB7}" type="presParOf" srcId="{02C16C18-9F1D-49F4-B17A-9B7A050A1656}" destId="{48CD3DAB-7BFE-4389-8F90-E52DDEEA3040}" srcOrd="2" destOrd="0" presId="urn:microsoft.com/office/officeart/2005/8/layout/hierarchy4"/>
    <dgm:cxn modelId="{34C780F0-BC15-4034-B592-0F52595A2AEB}" type="presParOf" srcId="{48CD3DAB-7BFE-4389-8F90-E52DDEEA3040}" destId="{198A4AB0-9A18-4179-A137-2CD4BAAF6067}" srcOrd="0" destOrd="0" presId="urn:microsoft.com/office/officeart/2005/8/layout/hierarchy4"/>
    <dgm:cxn modelId="{DCE66218-D9DA-471A-B938-CAC0492B41B4}" type="presParOf" srcId="{48CD3DAB-7BFE-4389-8F90-E52DDEEA3040}" destId="{974EC0E9-5584-4A66-96E8-9E56169B04C1}" srcOrd="1" destOrd="0" presId="urn:microsoft.com/office/officeart/2005/8/layout/hierarchy4"/>
    <dgm:cxn modelId="{C3F1C727-0E91-445A-B675-8C3625D4E9BE}" type="presParOf" srcId="{A9380B71-78B5-409E-9FCF-6387E70BC0F9}" destId="{3817ED51-640C-470A-A470-DD3BD64E928B}" srcOrd="1" destOrd="0" presId="urn:microsoft.com/office/officeart/2005/8/layout/hierarchy4"/>
    <dgm:cxn modelId="{C11E56B3-CA37-4C82-A7F1-2C6618A58CE3}" type="presParOf" srcId="{A9380B71-78B5-409E-9FCF-6387E70BC0F9}" destId="{60E4C019-96E4-4EA5-89DC-50F6761B0A49}" srcOrd="2" destOrd="0" presId="urn:microsoft.com/office/officeart/2005/8/layout/hierarchy4"/>
    <dgm:cxn modelId="{B1861E1A-55D0-44E7-96A1-7CE4E993649F}" type="presParOf" srcId="{60E4C019-96E4-4EA5-89DC-50F6761B0A49}" destId="{05DE6008-A716-4B3A-B1F5-F5179E4245E3}" srcOrd="0" destOrd="0" presId="urn:microsoft.com/office/officeart/2005/8/layout/hierarchy4"/>
    <dgm:cxn modelId="{1C9D0EFF-3C8B-4B50-B4E3-E9FAEC43F235}" type="presParOf" srcId="{60E4C019-96E4-4EA5-89DC-50F6761B0A49}" destId="{DD1AE554-7215-4764-8407-E3330EA09318}" srcOrd="1" destOrd="0" presId="urn:microsoft.com/office/officeart/2005/8/layout/hierarchy4"/>
    <dgm:cxn modelId="{223D0315-BE2D-4F69-AA77-C3F28623EA09}" type="presParOf" srcId="{60E4C019-96E4-4EA5-89DC-50F6761B0A49}" destId="{D675CC24-19EB-4FA3-B609-234E50BF9C0C}" srcOrd="2" destOrd="0" presId="urn:microsoft.com/office/officeart/2005/8/layout/hierarchy4"/>
    <dgm:cxn modelId="{61F58CD4-A5CC-4D92-BD0B-293321289B03}" type="presParOf" srcId="{D675CC24-19EB-4FA3-B609-234E50BF9C0C}" destId="{5A3CBAF7-36B5-49BB-B205-443B3740FFED}" srcOrd="0" destOrd="0" presId="urn:microsoft.com/office/officeart/2005/8/layout/hierarchy4"/>
    <dgm:cxn modelId="{D1A95467-086E-43ED-9467-54795C4FD4EC}" type="presParOf" srcId="{5A3CBAF7-36B5-49BB-B205-443B3740FFED}" destId="{92BD304F-3DB8-442C-8A06-1FC43481951E}" srcOrd="0" destOrd="0" presId="urn:microsoft.com/office/officeart/2005/8/layout/hierarchy4"/>
    <dgm:cxn modelId="{AAA7B514-C4B9-4AB7-BF6C-AF9844C91E85}" type="presParOf" srcId="{5A3CBAF7-36B5-49BB-B205-443B3740FFED}" destId="{8D2D6599-4EAB-45B9-B5C0-41049AB4A573}" srcOrd="1" destOrd="0" presId="urn:microsoft.com/office/officeart/2005/8/layout/hierarchy4"/>
    <dgm:cxn modelId="{8EB4E96D-B00E-4EFE-B03F-285B2AC8AB14}" type="presParOf" srcId="{D675CC24-19EB-4FA3-B609-234E50BF9C0C}" destId="{D6795B28-9894-476F-81B8-FFD9CCF4B141}" srcOrd="1" destOrd="0" presId="urn:microsoft.com/office/officeart/2005/8/layout/hierarchy4"/>
    <dgm:cxn modelId="{8EF4D2C7-92F5-4555-930D-590DA66D38F1}" type="presParOf" srcId="{D675CC24-19EB-4FA3-B609-234E50BF9C0C}" destId="{3C161D07-2FC3-4D2E-8214-F9F51A6C3E0B}" srcOrd="2" destOrd="0" presId="urn:microsoft.com/office/officeart/2005/8/layout/hierarchy4"/>
    <dgm:cxn modelId="{F6B61AF5-F1C5-4B5E-B569-21D8AA84CDDC}" type="presParOf" srcId="{3C161D07-2FC3-4D2E-8214-F9F51A6C3E0B}" destId="{1B82E331-894F-42D4-87A8-1A0B0D9EACC4}" srcOrd="0" destOrd="0" presId="urn:microsoft.com/office/officeart/2005/8/layout/hierarchy4"/>
    <dgm:cxn modelId="{6178E6B9-6C53-4C5E-83C3-ABEC8535C77D}" type="presParOf" srcId="{3C161D07-2FC3-4D2E-8214-F9F51A6C3E0B}" destId="{939D62FC-E1A1-408D-ACCA-7A6D1ACB04A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B18F67-1926-4C7E-9066-C09A4DA06C36}">
      <dsp:nvSpPr>
        <dsp:cNvPr id="0" name=""/>
        <dsp:cNvSpPr/>
      </dsp:nvSpPr>
      <dsp:spPr>
        <a:xfrm>
          <a:off x="884" y="788"/>
          <a:ext cx="10056631" cy="7691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300" kern="1200" dirty="0" smtClean="0"/>
            <a:t>Modos de Organizarse</a:t>
          </a:r>
          <a:endParaRPr lang="es-ES" sz="3300" kern="1200" dirty="0"/>
        </a:p>
      </dsp:txBody>
      <dsp:txXfrm>
        <a:off x="23411" y="23315"/>
        <a:ext cx="10011577" cy="724089"/>
      </dsp:txXfrm>
    </dsp:sp>
    <dsp:sp modelId="{1E14DCAC-4372-4ED0-9692-63B3B40136AD}">
      <dsp:nvSpPr>
        <dsp:cNvPr id="0" name=""/>
        <dsp:cNvSpPr/>
      </dsp:nvSpPr>
      <dsp:spPr>
        <a:xfrm>
          <a:off x="884" y="895348"/>
          <a:ext cx="4243033" cy="7691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Empresas por si mismas</a:t>
          </a:r>
          <a:endParaRPr lang="es-ES" sz="3200" kern="1200" dirty="0"/>
        </a:p>
      </dsp:txBody>
      <dsp:txXfrm>
        <a:off x="23411" y="917875"/>
        <a:ext cx="4197979" cy="724089"/>
      </dsp:txXfrm>
    </dsp:sp>
    <dsp:sp modelId="{C5117D74-414C-4B05-AC59-DE313229247A}">
      <dsp:nvSpPr>
        <dsp:cNvPr id="0" name=""/>
        <dsp:cNvSpPr/>
      </dsp:nvSpPr>
      <dsp:spPr>
        <a:xfrm>
          <a:off x="884" y="1789907"/>
          <a:ext cx="4243033" cy="7691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Grupos de Empresas</a:t>
          </a:r>
          <a:endParaRPr lang="es-ES" sz="3200" kern="1200" dirty="0"/>
        </a:p>
      </dsp:txBody>
      <dsp:txXfrm>
        <a:off x="23411" y="1812434"/>
        <a:ext cx="4197979" cy="724089"/>
      </dsp:txXfrm>
    </dsp:sp>
    <dsp:sp modelId="{802E7835-F7E6-4FB3-9753-95B9E0449E8C}">
      <dsp:nvSpPr>
        <dsp:cNvPr id="0" name=""/>
        <dsp:cNvSpPr/>
      </dsp:nvSpPr>
      <dsp:spPr>
        <a:xfrm>
          <a:off x="884" y="2684467"/>
          <a:ext cx="1394817" cy="7691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Formación Interna</a:t>
          </a:r>
          <a:endParaRPr lang="es-ES" sz="1500" kern="1200" dirty="0"/>
        </a:p>
      </dsp:txBody>
      <dsp:txXfrm>
        <a:off x="23411" y="2706994"/>
        <a:ext cx="1349763" cy="724089"/>
      </dsp:txXfrm>
    </dsp:sp>
    <dsp:sp modelId="{73F691F2-C888-4071-8511-16BA69AFE051}">
      <dsp:nvSpPr>
        <dsp:cNvPr id="0" name=""/>
        <dsp:cNvSpPr/>
      </dsp:nvSpPr>
      <dsp:spPr>
        <a:xfrm>
          <a:off x="1424992" y="2684467"/>
          <a:ext cx="1394817" cy="7691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Formación Externa</a:t>
          </a:r>
          <a:endParaRPr lang="es-ES" sz="1500" kern="1200" dirty="0"/>
        </a:p>
      </dsp:txBody>
      <dsp:txXfrm>
        <a:off x="1447519" y="2706994"/>
        <a:ext cx="1349763" cy="724089"/>
      </dsp:txXfrm>
    </dsp:sp>
    <dsp:sp modelId="{DB3EB4DF-7655-4B54-9492-9C13A97FD432}">
      <dsp:nvSpPr>
        <dsp:cNvPr id="0" name=""/>
        <dsp:cNvSpPr/>
      </dsp:nvSpPr>
      <dsp:spPr>
        <a:xfrm>
          <a:off x="2849100" y="2684467"/>
          <a:ext cx="1394817" cy="7691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No acreditación y/o inscripción</a:t>
          </a:r>
          <a:endParaRPr lang="es-ES" sz="1500" kern="1200" dirty="0"/>
        </a:p>
      </dsp:txBody>
      <dsp:txXfrm>
        <a:off x="2871627" y="2706994"/>
        <a:ext cx="1349763" cy="724089"/>
      </dsp:txXfrm>
    </dsp:sp>
    <dsp:sp modelId="{14773081-E6C9-4921-AFBA-ABD8162DF64D}">
      <dsp:nvSpPr>
        <dsp:cNvPr id="0" name=""/>
        <dsp:cNvSpPr/>
      </dsp:nvSpPr>
      <dsp:spPr>
        <a:xfrm>
          <a:off x="4361082" y="895348"/>
          <a:ext cx="5696433" cy="7691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Entidad Organizadora</a:t>
          </a:r>
          <a:endParaRPr lang="es-ES" sz="3200" kern="1200" dirty="0"/>
        </a:p>
      </dsp:txBody>
      <dsp:txXfrm>
        <a:off x="4383609" y="917875"/>
        <a:ext cx="5651379" cy="724089"/>
      </dsp:txXfrm>
    </dsp:sp>
    <dsp:sp modelId="{8F0AAF1A-DF37-4D97-B8E8-38AF6744A85F}">
      <dsp:nvSpPr>
        <dsp:cNvPr id="0" name=""/>
        <dsp:cNvSpPr/>
      </dsp:nvSpPr>
      <dsp:spPr>
        <a:xfrm>
          <a:off x="4361082" y="1789907"/>
          <a:ext cx="2818925" cy="7691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Solo Organizadora</a:t>
          </a:r>
          <a:endParaRPr lang="es-ES" sz="2400" kern="1200" dirty="0"/>
        </a:p>
      </dsp:txBody>
      <dsp:txXfrm>
        <a:off x="4383609" y="1812434"/>
        <a:ext cx="2773871" cy="724089"/>
      </dsp:txXfrm>
    </dsp:sp>
    <dsp:sp modelId="{541EF5C7-4EAD-4128-8A48-1979A4535D3A}">
      <dsp:nvSpPr>
        <dsp:cNvPr id="0" name=""/>
        <dsp:cNvSpPr/>
      </dsp:nvSpPr>
      <dsp:spPr>
        <a:xfrm>
          <a:off x="4361082" y="2684467"/>
          <a:ext cx="1394817" cy="7691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Acreditada y/o inscrita</a:t>
          </a:r>
          <a:endParaRPr lang="es-ES" sz="1500" kern="1200" dirty="0"/>
        </a:p>
      </dsp:txBody>
      <dsp:txXfrm>
        <a:off x="4383609" y="2706994"/>
        <a:ext cx="1349763" cy="724089"/>
      </dsp:txXfrm>
    </dsp:sp>
    <dsp:sp modelId="{198A4AB0-9A18-4179-A137-2CD4BAAF6067}">
      <dsp:nvSpPr>
        <dsp:cNvPr id="0" name=""/>
        <dsp:cNvSpPr/>
      </dsp:nvSpPr>
      <dsp:spPr>
        <a:xfrm>
          <a:off x="5785190" y="2684467"/>
          <a:ext cx="1394817" cy="7691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Declaración Responsable</a:t>
          </a:r>
          <a:endParaRPr lang="es-ES" sz="1500" kern="1200" dirty="0"/>
        </a:p>
      </dsp:txBody>
      <dsp:txXfrm>
        <a:off x="5807717" y="2706994"/>
        <a:ext cx="1349763" cy="724089"/>
      </dsp:txXfrm>
    </dsp:sp>
    <dsp:sp modelId="{05DE6008-A716-4B3A-B1F5-F5179E4245E3}">
      <dsp:nvSpPr>
        <dsp:cNvPr id="0" name=""/>
        <dsp:cNvSpPr/>
      </dsp:nvSpPr>
      <dsp:spPr>
        <a:xfrm>
          <a:off x="7238590" y="1789907"/>
          <a:ext cx="2818925" cy="7691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Organizadora y Formadora</a:t>
          </a:r>
          <a:endParaRPr lang="es-ES" sz="2400" kern="1200" dirty="0"/>
        </a:p>
      </dsp:txBody>
      <dsp:txXfrm>
        <a:off x="7261117" y="1812434"/>
        <a:ext cx="2773871" cy="724089"/>
      </dsp:txXfrm>
    </dsp:sp>
    <dsp:sp modelId="{92BD304F-3DB8-442C-8A06-1FC43481951E}">
      <dsp:nvSpPr>
        <dsp:cNvPr id="0" name=""/>
        <dsp:cNvSpPr/>
      </dsp:nvSpPr>
      <dsp:spPr>
        <a:xfrm>
          <a:off x="7238590" y="2684467"/>
          <a:ext cx="1394817" cy="7691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smtClean="0"/>
            <a:t>Acreditada y/o inscrita</a:t>
          </a:r>
          <a:endParaRPr lang="es-ES" sz="1500" kern="1200" dirty="0"/>
        </a:p>
      </dsp:txBody>
      <dsp:txXfrm>
        <a:off x="7261117" y="2706994"/>
        <a:ext cx="1349763" cy="724089"/>
      </dsp:txXfrm>
    </dsp:sp>
    <dsp:sp modelId="{1B82E331-894F-42D4-87A8-1A0B0D9EACC4}">
      <dsp:nvSpPr>
        <dsp:cNvPr id="0" name=""/>
        <dsp:cNvSpPr/>
      </dsp:nvSpPr>
      <dsp:spPr>
        <a:xfrm>
          <a:off x="8662698" y="2684467"/>
          <a:ext cx="1394817" cy="7691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Declaración Responsable</a:t>
          </a:r>
          <a:endParaRPr lang="es-ES" sz="1500" kern="1200" dirty="0"/>
        </a:p>
      </dsp:txBody>
      <dsp:txXfrm>
        <a:off x="8685225" y="2706994"/>
        <a:ext cx="1349763" cy="7240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3967A9-A00A-4D75-8F7C-F46AC14CE7FB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0AD445-144F-4D69-8117-146287E8CB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6751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11F7718A-C39D-454E-B913-E4C7D11DD8D8}" type="datetime1">
              <a:rPr lang="en-US" smtClean="0"/>
              <a:t>5/21/2015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12071" y="6459785"/>
            <a:ext cx="4496917" cy="3651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Asociación Nacional de Entidades Organizadoras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4836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54C1FC49-55F2-4A7C-AEA0-C50D05E7C7A6}" type="datetime1">
              <a:rPr lang="en-US" smtClean="0"/>
              <a:t>5/21/2015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12071" y="6459785"/>
            <a:ext cx="4496917" cy="3651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Asociación Nacional de Entidades Organizadoras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300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8CF300CC-699C-4C25-9868-7E18AC2CF7BD}" type="datetime1">
              <a:rPr lang="en-US" smtClean="0"/>
              <a:t>5/21/2015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12071" y="6459785"/>
            <a:ext cx="4496917" cy="3651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Asociación Nacional de Entidades Organizadoras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214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768819C6-476C-4315-AA52-8B062F778EAA}" type="datetime1">
              <a:rPr lang="en-US" smtClean="0"/>
              <a:t>5/21/2015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12071" y="6459785"/>
            <a:ext cx="4496917" cy="3651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Asociación Nacional de Entidades Organizadoras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9949442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02111984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711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DCD4E06E-CD56-48E7-8ECB-3DF89E37E969}" type="datetime1">
              <a:rPr lang="en-US" smtClean="0"/>
              <a:t>5/21/2015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12071" y="6459785"/>
            <a:ext cx="4496917" cy="3651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Asociación Nacional de Entidades Organizadoras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213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79B172B3-9EB4-4E14-8762-65AF4FB1AE21}" type="datetime1">
              <a:rPr lang="en-US" smtClean="0"/>
              <a:t>5/21/2015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12071" y="6459785"/>
            <a:ext cx="4496917" cy="3651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Asociación Nacional de Entidades Organizadoras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9283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638F6C58-FD0F-405B-BB37-D48B3AF24EC9}" type="datetime1">
              <a:rPr lang="en-US" smtClean="0"/>
              <a:t>5/21/2015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12071" y="6459785"/>
            <a:ext cx="4496917" cy="3651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Asociación Nacional de Entidades Organizadoras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7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3F44ED21-A2E7-474C-97B5-3D5FDEF19B69}" type="datetime1">
              <a:rPr lang="en-US" smtClean="0"/>
              <a:t>5/21/2015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12071" y="6459785"/>
            <a:ext cx="4496917" cy="3651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Asociación Nacional de Entidades Organizadoras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658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4E47DEBB-9A1D-4DD3-B821-B07BFEA957BC}" type="datetime1">
              <a:rPr lang="en-US" smtClean="0"/>
              <a:t>5/21/2015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12071" y="6459785"/>
            <a:ext cx="449691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82098" y="6443457"/>
            <a:ext cx="1312025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893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7091CC1C-C439-4C06-AC42-67D5DA58B1BF}" type="datetime1">
              <a:rPr lang="en-US" smtClean="0"/>
              <a:t>5/21/2015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12071" y="6459785"/>
            <a:ext cx="449691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Asociación Nacional de Entidades Organizadoras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463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8557E330-89E1-4DAC-946E-14573A5FDA59}" type="datetime1">
              <a:rPr lang="en-US" smtClean="0"/>
              <a:t>5/21/2015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Asociación Nacional de Entidades Organizadoras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99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87E3280A-12DB-4318-9A42-C27662FC375C}" type="datetime1">
              <a:rPr lang="en-US" smtClean="0"/>
              <a:t>5/21/2015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12071" y="6459785"/>
            <a:ext cx="4496917" cy="3651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Asociación Nacional de Entidades Organizadoras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130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067" y="6416345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965" y="284127"/>
            <a:ext cx="2032907" cy="652677"/>
          </a:xfrm>
          <a:prstGeom prst="rect">
            <a:avLst/>
          </a:prstGeom>
        </p:spPr>
      </p:pic>
      <p:pic>
        <p:nvPicPr>
          <p:cNvPr id="3074" name="Picture 2" descr="http://jervisdabreo.com/thetechcorner/wp-content/uploads/2015/03/whatsapp-logo-vector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585" y="6490705"/>
            <a:ext cx="299894" cy="30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/>
          <p:cNvSpPr/>
          <p:nvPr userDrawn="1"/>
        </p:nvSpPr>
        <p:spPr>
          <a:xfrm>
            <a:off x="1437949" y="6459785"/>
            <a:ext cx="247965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8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WhatsApp: 697109995</a:t>
            </a:r>
            <a:endParaRPr lang="es-ES" sz="18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3078" name="Picture 6" descr="https://g.twimg.com/Twitter_logo_blue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826" y="6490704"/>
            <a:ext cx="416270" cy="3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ángulo 14"/>
          <p:cNvSpPr/>
          <p:nvPr userDrawn="1"/>
        </p:nvSpPr>
        <p:spPr>
          <a:xfrm>
            <a:off x="5024147" y="6457947"/>
            <a:ext cx="233237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8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Twitter: @autoforma</a:t>
            </a:r>
            <a:endParaRPr lang="es-ES" sz="18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963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RDL 4/2015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/>
              <a:t>La publicación de la citada normativa implica novedades y modificaciones respecto a la anterior (Real Decreto 395/2007 y Orden TAS 2307/2007) en la formación programada por las empresas (antes formación de demanda o bonificada).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053" y="919906"/>
            <a:ext cx="6294854" cy="2021002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52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1" y="303536"/>
            <a:ext cx="6522720" cy="1450757"/>
          </a:xfrm>
        </p:spPr>
        <p:txBody>
          <a:bodyPr/>
          <a:lstStyle/>
          <a:p>
            <a:r>
              <a:rPr lang="es-ES" dirty="0" smtClean="0"/>
              <a:t>Entidad Organizadora Contratos de Organización</a:t>
            </a: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978748" y="2042160"/>
            <a:ext cx="10383519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sz="2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Contrato de encomienda de organización </a:t>
            </a:r>
            <a:r>
              <a:rPr lang="es-ES" sz="2000" dirty="0"/>
              <a:t>de la formación suscrito entre empresas al amparo del Real Decreto-ley 4/2015, de 22 de marzo, para la reforma urgente del Sistema de Formación Profesional para el Empleo en el ámbito laboral</a:t>
            </a:r>
            <a:r>
              <a:rPr lang="es-ES" sz="2000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2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Documento de adhesión al Contrato de encomienda de organización </a:t>
            </a:r>
            <a:r>
              <a:rPr lang="es-ES" sz="2000" dirty="0"/>
              <a:t>de la formación suscrito entre empresas al amparo del Real Decreto-ley 4/2015, de 22 de marzo, para la reforma urgente del Sistema de Formación Profesional para el Empleo en el ámbito laboral, suscrito entre …. y otras</a:t>
            </a:r>
            <a:r>
              <a:rPr lang="es-ES" sz="2000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2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Documento de desistimiento del Contrato de encomienda de organización </a:t>
            </a:r>
            <a:r>
              <a:rPr lang="es-ES" sz="2000" dirty="0"/>
              <a:t>de la formación suscrito entre empresas al amparo del Real Decreto-ley 4/2015, de 22 de marzo, para la reforma urgente del Sistema de Formación Profesional para el Empleo en el ámbito laboral, suscrito entre …. y otras.</a:t>
            </a:r>
            <a:endParaRPr lang="es-ES" sz="2000" dirty="0" smtClean="0"/>
          </a:p>
          <a:p>
            <a:pPr marL="342900" indent="-342900">
              <a:buFont typeface="+mj-lt"/>
              <a:buAutoNum type="arabicPeriod"/>
            </a:pP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Obligaciones de la Entidad Organizadora</a:t>
            </a: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1179658" y="2023552"/>
            <a:ext cx="997602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dirty="0" smtClean="0"/>
              <a:t>Comunicar </a:t>
            </a:r>
            <a:r>
              <a:rPr lang="es-ES" dirty="0"/>
              <a:t>el inicio y finalización de las acciones formativas programadas por las empresas, ante la Administración, a través de los procesos telemáticos implantados por el Servicio Público de Empleo Estatal. </a:t>
            </a:r>
            <a:endParaRPr lang="es-ES" dirty="0" smtClean="0"/>
          </a:p>
          <a:p>
            <a:pPr marL="342900" indent="-342900">
              <a:buFont typeface="+mj-lt"/>
              <a:buAutoNum type="arabicPeriod"/>
            </a:pPr>
            <a:r>
              <a:rPr lang="es-ES" dirty="0" smtClean="0"/>
              <a:t>Asegurar </a:t>
            </a:r>
            <a:r>
              <a:rPr lang="es-ES" dirty="0"/>
              <a:t>el desarrollo satisfactorio de las acciones formativas.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 smtClean="0"/>
              <a:t>Asegurar </a:t>
            </a:r>
            <a:r>
              <a:rPr lang="es-ES" dirty="0"/>
              <a:t>las funciones de seguimiento, control y evaluación de las acciones formativas.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 smtClean="0"/>
              <a:t>Asegurar </a:t>
            </a:r>
            <a:r>
              <a:rPr lang="es-ES" dirty="0"/>
              <a:t>la adecuación de la formación realizada a las necesidades formativas reales de las empresas</a:t>
            </a:r>
            <a:r>
              <a:rPr lang="es-ES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Obligaciones de la Entidad </a:t>
            </a:r>
            <a:r>
              <a:rPr lang="es-ES" dirty="0" smtClean="0"/>
              <a:t>Externa.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 smtClean="0"/>
              <a:t>Facilitar </a:t>
            </a:r>
            <a:r>
              <a:rPr lang="es-ES" dirty="0"/>
              <a:t>a cada una de las empresas que </a:t>
            </a:r>
            <a:r>
              <a:rPr lang="es-ES" dirty="0" smtClean="0"/>
              <a:t>gestione la </a:t>
            </a:r>
            <a:r>
              <a:rPr lang="es-ES" dirty="0"/>
              <a:t>documentación relacionada con la organización, gestión e impartición de las acciones formativas, así como la información necesaria para la correcta aplicación de las bonificaciones por parte de dichas empresas.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 smtClean="0"/>
              <a:t>Someterse </a:t>
            </a:r>
            <a:r>
              <a:rPr lang="es-ES" dirty="0"/>
              <a:t>a las actuaciones de comprobación, seguimiento y control que realicen las Administraciones públicas competentes y los demás órganos de control, asegurándose de su satisfactorio desarrollo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38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Obligaciones de la Entidad Organizadora</a:t>
            </a: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1179658" y="2023552"/>
            <a:ext cx="997602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8"/>
            </a:pPr>
            <a:r>
              <a:rPr lang="es-ES" dirty="0" smtClean="0"/>
              <a:t>Todas </a:t>
            </a:r>
            <a:r>
              <a:rPr lang="es-ES" dirty="0"/>
              <a:t>aquellas obligaciones establecidas en la Orden TAS/2307/2007, de 27 de julio, por la que se desarrolla parcialmente el Real Decreto 395/2007, de 23 de marzo, por el que se regula el subsistema de formación profesional para el empleo en materia de formación de demanda y su financiación, relacionadas con la formación programada por las empresas para las que organiza la formación de sus trabajadores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s-ES" dirty="0" smtClean="0"/>
              <a:t>Otras </a:t>
            </a:r>
            <a:r>
              <a:rPr lang="es-ES" dirty="0"/>
              <a:t>obligaciones que, en su caso, las partes acuerden relacionadas con la planificación de las acciones formativas a realizar, selección de centros de impartición, Permisos Individuales de Formación, programación del calendario de impartición y cualquier otra que contribuya a facilitar el desarrollo de la formación en el empleo.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s-ES" dirty="0" smtClean="0"/>
              <a:t>Custodiar </a:t>
            </a:r>
            <a:r>
              <a:rPr lang="es-ES" dirty="0"/>
              <a:t>el </a:t>
            </a:r>
            <a:r>
              <a:rPr lang="es-ES" dirty="0" smtClean="0"/>
              <a:t>contrato de encomienda manteniéndolo </a:t>
            </a:r>
            <a:r>
              <a:rPr lang="es-ES" dirty="0"/>
              <a:t>a disposición de los órganos de control competentes, indicados en la normativa vigente así como la restante documentación relacionada con la organización, gestión, e impartición de la formación pueda ser requerida por las Administraciones u órganos de control competentes y por la Fundación Tripartita para la Formación en el Empleo.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76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Inscripción/acreditación registro entidades de formación</a:t>
            </a: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1097280" y="2174502"/>
            <a:ext cx="1005840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# 1 .- Impartir </a:t>
            </a:r>
            <a:r>
              <a:rPr lang="es-ES" dirty="0"/>
              <a:t>especialidades formativas </a:t>
            </a:r>
            <a:r>
              <a:rPr lang="es-ES" sz="2000" b="1" i="1" dirty="0"/>
              <a:t>no </a:t>
            </a:r>
            <a:r>
              <a:rPr lang="es-ES" sz="2000" b="1" i="1" dirty="0" smtClean="0"/>
              <a:t>dirigidas a </a:t>
            </a:r>
            <a:r>
              <a:rPr lang="es-ES" sz="2000" b="1" i="1" dirty="0"/>
              <a:t>la obtención de Certificados de </a:t>
            </a:r>
            <a:r>
              <a:rPr lang="es-ES" sz="2000" b="1" i="1" dirty="0" smtClean="0"/>
              <a:t>Profesionalidad</a:t>
            </a:r>
            <a:r>
              <a:rPr lang="es-ES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/>
              <a:t>Presentar declaración responsable: instalaciones y RRHH suficientes.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/>
              <a:t>Instalaciones y Recursos propios o contratados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/>
              <a:t>No se puede subcontratar la ejecución de la actividad formativa</a:t>
            </a:r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1097280" y="3915602"/>
            <a:ext cx="10058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# 2 .- Impartir </a:t>
            </a:r>
            <a:r>
              <a:rPr lang="es-ES" sz="2000" b="1" i="1" dirty="0"/>
              <a:t>formación distinta de las </a:t>
            </a:r>
            <a:r>
              <a:rPr lang="es-ES" sz="2000" b="1" i="1" dirty="0" smtClean="0"/>
              <a:t>especialidades formativas </a:t>
            </a:r>
            <a:r>
              <a:rPr lang="es-ES" sz="2000" b="1" i="1" dirty="0"/>
              <a:t>previstas en el Catálogo de especialidades </a:t>
            </a:r>
            <a:r>
              <a:rPr lang="es-ES" sz="2000" b="1" i="1" dirty="0" smtClean="0"/>
              <a:t>formativas: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000" dirty="0" smtClean="0"/>
              <a:t>Presentar declaración responsable conforme al modelo que se desarrolle.</a:t>
            </a:r>
            <a:endParaRPr lang="es-ES" sz="2000" dirty="0"/>
          </a:p>
        </p:txBody>
      </p:sp>
      <p:sp>
        <p:nvSpPr>
          <p:cNvPr id="5" name="Rectángulo 4"/>
          <p:cNvSpPr/>
          <p:nvPr/>
        </p:nvSpPr>
        <p:spPr>
          <a:xfrm>
            <a:off x="1097280" y="5133482"/>
            <a:ext cx="10058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# 3 .- </a:t>
            </a:r>
            <a:r>
              <a:rPr lang="es-ES" b="1" dirty="0" smtClean="0"/>
              <a:t>Formación </a:t>
            </a:r>
            <a:r>
              <a:rPr lang="es-ES" b="1" dirty="0"/>
              <a:t>dirigida a la obtención de certificados </a:t>
            </a:r>
            <a:r>
              <a:rPr lang="es-ES" b="1" dirty="0" smtClean="0"/>
              <a:t>de profesionalidad</a:t>
            </a:r>
            <a:r>
              <a:rPr lang="es-ES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/>
              <a:t>Previa </a:t>
            </a:r>
            <a:r>
              <a:rPr lang="es-ES" dirty="0"/>
              <a:t>acreditación por parte de la </a:t>
            </a:r>
            <a:r>
              <a:rPr lang="es-ES" dirty="0" smtClean="0"/>
              <a:t>Administración competente.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/>
              <a:t>Entidades </a:t>
            </a:r>
            <a:r>
              <a:rPr lang="es-ES" b="1" dirty="0"/>
              <a:t>no </a:t>
            </a:r>
            <a:r>
              <a:rPr lang="es-ES" b="1" dirty="0" smtClean="0"/>
              <a:t>acreditadas: </a:t>
            </a:r>
            <a:r>
              <a:rPr lang="es-ES" dirty="0" smtClean="0"/>
              <a:t>presentar </a:t>
            </a:r>
            <a:r>
              <a:rPr lang="es-ES" dirty="0"/>
              <a:t>la oportuna </a:t>
            </a:r>
            <a:r>
              <a:rPr lang="es-ES" dirty="0" smtClean="0"/>
              <a:t>solicitud de </a:t>
            </a:r>
            <a:r>
              <a:rPr lang="es-ES" dirty="0"/>
              <a:t>acreditación ante la </a:t>
            </a:r>
            <a:r>
              <a:rPr lang="es-ES" dirty="0" err="1" smtClean="0"/>
              <a:t>Admon</a:t>
            </a:r>
            <a:r>
              <a:rPr lang="es-ES" dirty="0" smtClean="0"/>
              <a:t>. competente</a:t>
            </a:r>
            <a:endParaRPr lang="es-E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26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Administración competente</a:t>
            </a: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1097280" y="2494972"/>
            <a:ext cx="100584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SEPE </a:t>
            </a:r>
            <a:r>
              <a:rPr lang="es-ES" sz="2400" b="1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Entidades de formación que utilicen plataformas de teleformación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Entidades de </a:t>
            </a:r>
            <a:r>
              <a:rPr lang="es-ES" dirty="0"/>
              <a:t>formación que dispongan de instalaciones y recursos formativos </a:t>
            </a:r>
            <a:r>
              <a:rPr lang="es-ES" dirty="0" smtClean="0"/>
              <a:t>permanentes en </a:t>
            </a:r>
            <a:r>
              <a:rPr lang="es-ES" dirty="0"/>
              <a:t>más de una Comunidad </a:t>
            </a:r>
            <a:r>
              <a:rPr lang="es-ES" dirty="0" smtClean="0"/>
              <a:t>Autónoma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endParaRPr lang="es-ES" dirty="0" smtClean="0"/>
          </a:p>
          <a:p>
            <a:r>
              <a:rPr lang="es-ES" b="1" dirty="0" smtClean="0"/>
              <a:t>En </a:t>
            </a:r>
            <a:r>
              <a:rPr lang="es-ES" b="1" dirty="0"/>
              <a:t>otro caso: Será Administración competente </a:t>
            </a:r>
            <a:r>
              <a:rPr lang="es-ES" b="1" dirty="0" smtClean="0"/>
              <a:t>la </a:t>
            </a:r>
            <a:r>
              <a:rPr lang="es-ES" sz="2400" b="1" dirty="0" smtClean="0"/>
              <a:t>COMUNIDAD AUTÓNOMA</a:t>
            </a:r>
            <a:r>
              <a:rPr lang="es-ES" b="1" dirty="0" smtClean="0"/>
              <a:t> </a:t>
            </a:r>
            <a:r>
              <a:rPr lang="es-ES" b="1" dirty="0"/>
              <a:t>en la que radiquen </a:t>
            </a:r>
            <a:r>
              <a:rPr lang="es-ES" b="1" dirty="0" smtClean="0"/>
              <a:t>las instalaciones </a:t>
            </a:r>
            <a:r>
              <a:rPr lang="es-ES" b="1" dirty="0"/>
              <a:t>y los recursos </a:t>
            </a:r>
            <a:r>
              <a:rPr lang="es-ES" b="1" dirty="0" smtClean="0"/>
              <a:t>formativos de </a:t>
            </a:r>
            <a:r>
              <a:rPr lang="es-ES" b="1" dirty="0"/>
              <a:t>la entidad de formación interesada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91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Obligaciones de entidades de formación</a:t>
            </a: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1097280" y="2135076"/>
            <a:ext cx="100584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Facilitar </a:t>
            </a:r>
            <a:r>
              <a:rPr lang="es-ES" sz="2400" b="1" dirty="0"/>
              <a:t>y corresponsabilizarse en el seguimiento </a:t>
            </a:r>
            <a:r>
              <a:rPr lang="es-ES" sz="2400" dirty="0"/>
              <a:t>de la participación de </a:t>
            </a:r>
            <a:r>
              <a:rPr lang="es-ES" sz="2400" dirty="0" smtClean="0"/>
              <a:t>los alumnos </a:t>
            </a:r>
            <a:r>
              <a:rPr lang="es-ES" sz="2400" dirty="0"/>
              <a:t>del aprendizaje y su evaluación, así como en la investigación de </a:t>
            </a:r>
            <a:r>
              <a:rPr lang="es-ES" sz="2400" dirty="0" smtClean="0"/>
              <a:t>metodologías y </a:t>
            </a:r>
            <a:r>
              <a:rPr lang="es-ES" sz="2400" dirty="0"/>
              <a:t>herramientas para la puesta al día del </a:t>
            </a:r>
            <a:r>
              <a:rPr lang="es-ES" sz="2400" dirty="0" smtClean="0"/>
              <a:t>sistema.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Someterse </a:t>
            </a:r>
            <a:r>
              <a:rPr lang="es-ES" sz="2400" b="1" dirty="0"/>
              <a:t>a los controles y auditorías</a:t>
            </a:r>
            <a:r>
              <a:rPr lang="es-ES" sz="2400" dirty="0"/>
              <a:t> de calidad que establezcan las </a:t>
            </a:r>
            <a:r>
              <a:rPr lang="es-ES" sz="2400" dirty="0" smtClean="0"/>
              <a:t>administraciones competentes</a:t>
            </a:r>
            <a:r>
              <a:rPr lang="es-ES" sz="2400" dirty="0"/>
              <a:t>, cuyos resultados se incorporan a los </a:t>
            </a:r>
            <a:r>
              <a:rPr lang="es-ES" sz="2400" dirty="0" smtClean="0"/>
              <a:t>registros.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 smtClean="0"/>
              <a:t>Mantener </a:t>
            </a:r>
            <a:r>
              <a:rPr lang="es-ES" sz="2400" dirty="0"/>
              <a:t>las </a:t>
            </a:r>
            <a:r>
              <a:rPr lang="es-ES" sz="2400" b="1" dirty="0"/>
              <a:t>exigencias técnico-pedagógicas </a:t>
            </a:r>
            <a:r>
              <a:rPr lang="es-ES" sz="2400" dirty="0"/>
              <a:t>de las instalaciones, </a:t>
            </a:r>
            <a:r>
              <a:rPr lang="es-ES" sz="2400" dirty="0" smtClean="0"/>
              <a:t>equipamiento y </a:t>
            </a:r>
            <a:r>
              <a:rPr lang="es-ES" sz="2400" dirty="0"/>
              <a:t>medios humanos tenidas en cuenta para la acreditación o </a:t>
            </a:r>
            <a:r>
              <a:rPr lang="es-ES" sz="2400" dirty="0" smtClean="0"/>
              <a:t>inscripción.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Comunicar </a:t>
            </a:r>
            <a:r>
              <a:rPr lang="es-ES" sz="2400" b="1" dirty="0"/>
              <a:t>a la Administración pública competente cualquier cambio en su </a:t>
            </a:r>
            <a:r>
              <a:rPr lang="es-ES" sz="2400" b="1" dirty="0" smtClean="0"/>
              <a:t>titularidad o </a:t>
            </a:r>
            <a:r>
              <a:rPr lang="es-ES" sz="2400" b="1" dirty="0"/>
              <a:t>forma jurídica</a:t>
            </a:r>
            <a:r>
              <a:rPr lang="es-ES" sz="2400" dirty="0"/>
              <a:t>.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02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Impartición de la formación</a:t>
            </a: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1097280" y="1984970"/>
            <a:ext cx="10058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/>
              <a:t>A </a:t>
            </a:r>
            <a:r>
              <a:rPr lang="es-ES" b="1" dirty="0"/>
              <a:t>partir del 1 de enero de </a:t>
            </a:r>
            <a:r>
              <a:rPr lang="es-ES" b="1" dirty="0" smtClean="0"/>
              <a:t>2016</a:t>
            </a:r>
          </a:p>
          <a:p>
            <a:r>
              <a:rPr lang="es-ES" dirty="0" smtClean="0"/>
              <a:t>La </a:t>
            </a:r>
            <a:r>
              <a:rPr lang="es-ES" dirty="0"/>
              <a:t>formación profesional para el empleo podrá </a:t>
            </a:r>
            <a:r>
              <a:rPr lang="es-ES" dirty="0" smtClean="0"/>
              <a:t>impartirse: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/>
              <a:t>de </a:t>
            </a:r>
            <a:r>
              <a:rPr lang="es-ES" dirty="0"/>
              <a:t>forma </a:t>
            </a:r>
            <a:r>
              <a:rPr lang="es-ES" dirty="0" smtClean="0"/>
              <a:t>presencial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/>
              <a:t>mediante teleformación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/>
              <a:t>mediante </a:t>
            </a:r>
            <a:r>
              <a:rPr lang="es-ES" dirty="0"/>
              <a:t>la combinación de las dos modalidades </a:t>
            </a:r>
            <a:r>
              <a:rPr lang="es-ES" dirty="0" smtClean="0"/>
              <a:t>anteriores</a:t>
            </a:r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1097280" y="3567129"/>
            <a:ext cx="10058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/>
              <a:t> Podrán impartir formación profesional para el empleo:</a:t>
            </a:r>
          </a:p>
          <a:p>
            <a:endParaRPr lang="es-E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600" dirty="0" smtClean="0"/>
              <a:t>Las </a:t>
            </a:r>
            <a:r>
              <a:rPr lang="es-ES" sz="1600" dirty="0"/>
              <a:t>empresas que desarrollen acciones formativas para sus propios trabajadores, así como para trabajadores de su grupo o red empresarial, o para desempleados, bien con compromiso de contratación u otro acuerdo con los servicios públicos de empleo. Para ello, podrán utilizar sus propios medios o bien recurrir a su contratación, siempre que resulten adecuados para este fin.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600" dirty="0" smtClean="0"/>
              <a:t>Las </a:t>
            </a:r>
            <a:r>
              <a:rPr lang="es-ES" sz="1600" dirty="0"/>
              <a:t>Administraciones Públicas competentes en materia de formación profesional para el </a:t>
            </a:r>
            <a:r>
              <a:rPr lang="es-ES" sz="1600" dirty="0" smtClean="0"/>
              <a:t>empleo</a:t>
            </a:r>
            <a:endParaRPr lang="es-E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600" dirty="0" smtClean="0"/>
              <a:t>Las </a:t>
            </a:r>
            <a:r>
              <a:rPr lang="es-ES" sz="1600" dirty="0"/>
              <a:t>entidades de formación, públicas o privadas, acreditadas y/o inscritas en el correspondiente registro, conforme a lo previsto en el artículo siguiente, para impartir formación profesional para el empleo, incluidos los Centros Integrados de Formación Profesional de titularidad privada. </a:t>
            </a:r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05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# 1 – Caso Práctico RD 4/2015: facturación por la entidad organizadora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097280" y="2235412"/>
            <a:ext cx="1019048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/>
              <a:t>Datos de partida:</a:t>
            </a:r>
          </a:p>
          <a:p>
            <a:r>
              <a:rPr lang="es-ES" sz="1400" dirty="0"/>
              <a:t>Nosotros somos la Empresa Organizar SL y vamos a contratar la formación con la empresa Formar SL , el curso lo recibirá la empresa Cliente SL.</a:t>
            </a:r>
          </a:p>
          <a:p>
            <a:endParaRPr lang="es-ES" sz="1400" dirty="0"/>
          </a:p>
          <a:p>
            <a:r>
              <a:rPr lang="es-ES" sz="1400" b="1" dirty="0"/>
              <a:t>Tamaño de la empresa Cliente SL: </a:t>
            </a:r>
            <a:r>
              <a:rPr lang="es-ES" sz="1400" dirty="0"/>
              <a:t>25 trabajadores</a:t>
            </a:r>
          </a:p>
          <a:p>
            <a:endParaRPr lang="es-ES" sz="1400" dirty="0"/>
          </a:p>
          <a:p>
            <a:r>
              <a:rPr lang="es-ES" sz="1400" b="1" dirty="0"/>
              <a:t>Datos del curso: </a:t>
            </a:r>
            <a:r>
              <a:rPr lang="es-ES" sz="1400" dirty="0"/>
              <a:t>40 horas de formación presencial (consideraremos superior, es decir, 13 €/hora)</a:t>
            </a:r>
          </a:p>
          <a:p>
            <a:endParaRPr lang="es-ES" sz="1400" dirty="0"/>
          </a:p>
          <a:p>
            <a:r>
              <a:rPr lang="es-ES" sz="1400" b="1" dirty="0"/>
              <a:t>Fechas del curso</a:t>
            </a:r>
            <a:r>
              <a:rPr lang="es-ES" sz="1400" dirty="0"/>
              <a:t>: del 8 al 12 de Junio.</a:t>
            </a:r>
          </a:p>
          <a:p>
            <a:endParaRPr lang="es-ES" sz="1400" dirty="0"/>
          </a:p>
          <a:p>
            <a:r>
              <a:rPr lang="es-ES" sz="1400" b="1" dirty="0"/>
              <a:t>Coste del curso (Formar SL): </a:t>
            </a:r>
            <a:r>
              <a:rPr lang="es-ES" sz="1400" dirty="0"/>
              <a:t>820 €</a:t>
            </a:r>
          </a:p>
          <a:p>
            <a:endParaRPr lang="es-ES" sz="1400" dirty="0"/>
          </a:p>
          <a:p>
            <a:r>
              <a:rPr lang="es-ES" sz="1400" b="1" dirty="0"/>
              <a:t>Forma de pago del curso: </a:t>
            </a:r>
            <a:r>
              <a:rPr lang="es-ES" sz="1400" dirty="0"/>
              <a:t>Formar SL pone la condición que el curso esté pagado antes del 8 de Junio.</a:t>
            </a:r>
          </a:p>
          <a:p>
            <a:endParaRPr lang="es-ES" sz="1400" dirty="0"/>
          </a:p>
          <a:p>
            <a:r>
              <a:rPr lang="es-ES" sz="1400" dirty="0"/>
              <a:t>Partimos de la base de que la empresa tiene crédito suficiente.</a:t>
            </a:r>
          </a:p>
          <a:p>
            <a:endParaRPr lang="es-ES" sz="1400" dirty="0"/>
          </a:p>
          <a:p>
            <a:r>
              <a:rPr lang="es-ES" sz="1400" dirty="0"/>
              <a:t>Formar SL tiene que estar inscrita/acreditada o en su caso tener presentada declaración responsable.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47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# 2 .- Caso práctico RDL 4/2015: Teleformación sin costes indirectos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097280" y="2019574"/>
            <a:ext cx="100584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s-ES" b="1" dirty="0">
                <a:solidFill>
                  <a:srgbClr val="404040"/>
                </a:solidFill>
                <a:latin typeface="inherit"/>
              </a:rPr>
              <a:t>Empresa que encomienda la organización de la formación a una entidad externa</a:t>
            </a:r>
            <a:r>
              <a:rPr lang="es-ES" b="1" dirty="0" smtClean="0">
                <a:solidFill>
                  <a:srgbClr val="404040"/>
                </a:solidFill>
                <a:latin typeface="inherit"/>
              </a:rPr>
              <a:t>:</a:t>
            </a:r>
          </a:p>
          <a:p>
            <a:pPr fontAlgn="base"/>
            <a:endParaRPr lang="es-ES" dirty="0">
              <a:solidFill>
                <a:srgbClr val="404040"/>
              </a:solidFill>
              <a:latin typeface="Helvetica Neue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404040"/>
                </a:solidFill>
                <a:latin typeface="inherit"/>
              </a:rPr>
              <a:t>La empresa cuenta un crédito disponible de 420 €.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404040"/>
                </a:solidFill>
                <a:latin typeface="inherit"/>
              </a:rPr>
              <a:t>Tiene una plantilla de 7 trabajadores.</a:t>
            </a:r>
          </a:p>
          <a:p>
            <a:pPr fontAlgn="base"/>
            <a:r>
              <a:rPr lang="es-ES" b="1" dirty="0">
                <a:solidFill>
                  <a:srgbClr val="404040"/>
                </a:solidFill>
                <a:latin typeface="inherit"/>
              </a:rPr>
              <a:t>Datos de la formación</a:t>
            </a:r>
            <a:r>
              <a:rPr lang="es-ES" b="1" dirty="0" smtClean="0">
                <a:solidFill>
                  <a:srgbClr val="404040"/>
                </a:solidFill>
                <a:latin typeface="inherit"/>
              </a:rPr>
              <a:t>:</a:t>
            </a:r>
          </a:p>
          <a:p>
            <a:pPr fontAlgn="base"/>
            <a:endParaRPr lang="es-ES" dirty="0">
              <a:solidFill>
                <a:srgbClr val="404040"/>
              </a:solidFill>
              <a:latin typeface="Helvetica Neue"/>
            </a:endParaRPr>
          </a:p>
          <a:p>
            <a:pPr fontAlgn="base"/>
            <a:r>
              <a:rPr lang="es-ES" dirty="0">
                <a:solidFill>
                  <a:srgbClr val="404040"/>
                </a:solidFill>
                <a:latin typeface="Helvetica Neue"/>
              </a:rPr>
              <a:t>Contrata a una entidad externa para la organización de un curso de modalidad teleformación, 40 horas y 1 alumno</a:t>
            </a:r>
            <a:r>
              <a:rPr lang="es-ES" dirty="0" smtClean="0">
                <a:solidFill>
                  <a:srgbClr val="404040"/>
                </a:solidFill>
                <a:latin typeface="Helvetica Neue"/>
              </a:rPr>
              <a:t>.</a:t>
            </a:r>
          </a:p>
          <a:p>
            <a:pPr fontAlgn="base"/>
            <a:endParaRPr lang="es-ES" b="1" dirty="0">
              <a:solidFill>
                <a:srgbClr val="404040"/>
              </a:solidFill>
              <a:latin typeface="Helvetica Neue"/>
            </a:endParaRPr>
          </a:p>
          <a:p>
            <a:pPr fontAlgn="base"/>
            <a:r>
              <a:rPr lang="es-ES" b="1" dirty="0" smtClean="0">
                <a:solidFill>
                  <a:srgbClr val="404040"/>
                </a:solidFill>
                <a:latin typeface="inherit"/>
              </a:rPr>
              <a:t>Los </a:t>
            </a:r>
            <a:r>
              <a:rPr lang="es-ES" b="1" dirty="0">
                <a:solidFill>
                  <a:srgbClr val="404040"/>
                </a:solidFill>
                <a:latin typeface="inherit"/>
              </a:rPr>
              <a:t>costes en los que incurre la empresa ascienden a </a:t>
            </a:r>
            <a:r>
              <a:rPr lang="es-ES" b="1" dirty="0" smtClean="0">
                <a:solidFill>
                  <a:srgbClr val="404040"/>
                </a:solidFill>
                <a:latin typeface="inherit"/>
              </a:rPr>
              <a:t>:</a:t>
            </a:r>
          </a:p>
          <a:p>
            <a:pPr fontAlgn="base"/>
            <a:endParaRPr lang="es-ES" dirty="0">
              <a:solidFill>
                <a:srgbClr val="404040"/>
              </a:solidFill>
              <a:latin typeface="Helvetica Neue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404040"/>
                </a:solidFill>
                <a:latin typeface="inherit"/>
              </a:rPr>
              <a:t>Costes directos: 400 €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404040"/>
                </a:solidFill>
                <a:latin typeface="inherit"/>
              </a:rPr>
              <a:t>Costes indirectos: 0 €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404040"/>
                </a:solidFill>
                <a:latin typeface="inherit"/>
              </a:rPr>
              <a:t>Costes de organización: 100 €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404040"/>
                </a:solidFill>
                <a:latin typeface="inherit"/>
              </a:rPr>
              <a:t>Costes salariales (la empresa desarrolla la formación parcialmente en horario laboral): 100 €.</a:t>
            </a:r>
            <a:endParaRPr lang="es-ES" b="0" i="0" dirty="0">
              <a:solidFill>
                <a:srgbClr val="404040"/>
              </a:solidFill>
              <a:effectLst/>
              <a:latin typeface="inherit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81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8639387" cy="1450757"/>
          </a:xfrm>
        </p:spPr>
        <p:txBody>
          <a:bodyPr/>
          <a:lstStyle/>
          <a:p>
            <a:r>
              <a:rPr lang="es-ES" dirty="0"/>
              <a:t># 3 .- Caso práctico RDL 4/2015: Distancia sin costes indirectos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097280" y="2019574"/>
            <a:ext cx="100956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s-ES" b="1" dirty="0">
                <a:solidFill>
                  <a:srgbClr val="404040"/>
                </a:solidFill>
                <a:latin typeface="inherit"/>
              </a:rPr>
              <a:t>Empresa que encomienda la organización de la formación a una entidad externa</a:t>
            </a:r>
            <a:r>
              <a:rPr lang="es-ES" b="1" dirty="0" smtClean="0">
                <a:solidFill>
                  <a:srgbClr val="404040"/>
                </a:solidFill>
                <a:latin typeface="inherit"/>
              </a:rPr>
              <a:t>:</a:t>
            </a:r>
          </a:p>
          <a:p>
            <a:pPr fontAlgn="base"/>
            <a:endParaRPr lang="es-ES" dirty="0">
              <a:solidFill>
                <a:srgbClr val="404040"/>
              </a:solidFill>
              <a:latin typeface="Helvetica Neue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404040"/>
                </a:solidFill>
                <a:latin typeface="inherit"/>
              </a:rPr>
              <a:t>La empresa cuenta un crédito disponible de 420 €.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404040"/>
                </a:solidFill>
                <a:latin typeface="inherit"/>
              </a:rPr>
              <a:t>Tiene una plantilla de 2  trabajadores</a:t>
            </a:r>
            <a:r>
              <a:rPr lang="es-ES" dirty="0" smtClean="0">
                <a:solidFill>
                  <a:srgbClr val="404040"/>
                </a:solidFill>
                <a:latin typeface="inherit"/>
              </a:rPr>
              <a:t>.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s-ES" dirty="0">
              <a:solidFill>
                <a:srgbClr val="404040"/>
              </a:solidFill>
              <a:latin typeface="inherit"/>
            </a:endParaRPr>
          </a:p>
          <a:p>
            <a:pPr fontAlgn="base"/>
            <a:r>
              <a:rPr lang="es-ES" b="1" dirty="0">
                <a:solidFill>
                  <a:srgbClr val="404040"/>
                </a:solidFill>
                <a:latin typeface="inherit"/>
              </a:rPr>
              <a:t>Datos de la formación</a:t>
            </a:r>
            <a:r>
              <a:rPr lang="es-ES" b="1" dirty="0" smtClean="0">
                <a:solidFill>
                  <a:srgbClr val="404040"/>
                </a:solidFill>
                <a:latin typeface="inherit"/>
              </a:rPr>
              <a:t>:</a:t>
            </a:r>
            <a:endParaRPr lang="es-ES" dirty="0">
              <a:solidFill>
                <a:srgbClr val="404040"/>
              </a:solidFill>
              <a:latin typeface="Helvetica Neue"/>
            </a:endParaRPr>
          </a:p>
          <a:p>
            <a:pPr fontAlgn="base"/>
            <a:r>
              <a:rPr lang="es-ES" dirty="0">
                <a:solidFill>
                  <a:srgbClr val="404040"/>
                </a:solidFill>
                <a:latin typeface="Helvetica Neue"/>
              </a:rPr>
              <a:t>Contrata a una entidad externa para la organización de un curso de modalidad distancia, 80 horas y 1 alumno</a:t>
            </a:r>
            <a:r>
              <a:rPr lang="es-ES" dirty="0" smtClean="0">
                <a:solidFill>
                  <a:srgbClr val="404040"/>
                </a:solidFill>
                <a:latin typeface="Helvetica Neue"/>
              </a:rPr>
              <a:t>.</a:t>
            </a:r>
          </a:p>
          <a:p>
            <a:pPr fontAlgn="base"/>
            <a:endParaRPr lang="es-ES" dirty="0">
              <a:solidFill>
                <a:srgbClr val="404040"/>
              </a:solidFill>
              <a:latin typeface="Helvetica Neue"/>
            </a:endParaRPr>
          </a:p>
          <a:p>
            <a:pPr fontAlgn="base"/>
            <a:r>
              <a:rPr lang="es-ES" b="1" dirty="0">
                <a:solidFill>
                  <a:srgbClr val="404040"/>
                </a:solidFill>
                <a:latin typeface="inherit"/>
              </a:rPr>
              <a:t>Los costes en los que incurre la empresa ascienden a :</a:t>
            </a:r>
            <a:endParaRPr lang="es-ES" dirty="0">
              <a:solidFill>
                <a:srgbClr val="404040"/>
              </a:solidFill>
              <a:latin typeface="Helvetica Neue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404040"/>
                </a:solidFill>
                <a:latin typeface="inherit"/>
              </a:rPr>
              <a:t>Costes directos: 370 €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404040"/>
                </a:solidFill>
                <a:latin typeface="inherit"/>
              </a:rPr>
              <a:t>Costes indirectos: 0 €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404040"/>
                </a:solidFill>
                <a:latin typeface="inherit"/>
              </a:rPr>
              <a:t>Costes de organización: 50 €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404040"/>
                </a:solidFill>
                <a:latin typeface="inherit"/>
              </a:rPr>
              <a:t>Costes salariales (la empresa desarrolla la formación parcialmente en horario laboral): 50 €.</a:t>
            </a:r>
            <a:endParaRPr lang="es-ES" b="0" i="0" dirty="0">
              <a:solidFill>
                <a:srgbClr val="404040"/>
              </a:solidFill>
              <a:effectLst/>
              <a:latin typeface="inherit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66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6778" y="609597"/>
            <a:ext cx="9297402" cy="947354"/>
          </a:xfrm>
        </p:spPr>
        <p:txBody>
          <a:bodyPr/>
          <a:lstStyle/>
          <a:p>
            <a:r>
              <a:rPr lang="es-ES" dirty="0" smtClean="0"/>
              <a:t>Novedades de inmediata aplicación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2"/>
          </p:nvPr>
        </p:nvSpPr>
        <p:spPr>
          <a:xfrm>
            <a:off x="1166354" y="2454448"/>
            <a:ext cx="10004154" cy="1090789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smtClean="0"/>
              <a:t>DURACIÓN MÍNIMA DE LAS ACCIONES FORMATIVAS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smtClean="0"/>
              <a:t>MÓDULOS ECONÓMICOS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smtClean="0"/>
              <a:t>COFINANCIACIÓN PRIVADA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smtClean="0"/>
              <a:t>TIPOLOGÍA DE COSTES</a:t>
            </a:r>
            <a:endParaRPr lang="es-ES" sz="2000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51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# 4 .- Caso práctico RDL 4/2015: Distancia CON costes indirectos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097280" y="2070374"/>
            <a:ext cx="100956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s-ES" b="1" dirty="0">
                <a:solidFill>
                  <a:srgbClr val="404040"/>
                </a:solidFill>
                <a:latin typeface="inherit"/>
              </a:rPr>
              <a:t>Empresa que encomienda la organización de la formación a una entidad externa</a:t>
            </a:r>
            <a:r>
              <a:rPr lang="es-ES" b="1" dirty="0" smtClean="0">
                <a:solidFill>
                  <a:srgbClr val="404040"/>
                </a:solidFill>
                <a:latin typeface="inherit"/>
              </a:rPr>
              <a:t>:</a:t>
            </a:r>
          </a:p>
          <a:p>
            <a:pPr fontAlgn="base"/>
            <a:endParaRPr lang="es-ES" dirty="0">
              <a:solidFill>
                <a:srgbClr val="404040"/>
              </a:solidFill>
              <a:latin typeface="Helvetica Neue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404040"/>
                </a:solidFill>
                <a:latin typeface="inherit"/>
              </a:rPr>
              <a:t>La empresa cuenta un crédito disponible de 420 €.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404040"/>
                </a:solidFill>
                <a:latin typeface="inherit"/>
              </a:rPr>
              <a:t>Tiene una plantilla de 1  trabajador</a:t>
            </a:r>
            <a:r>
              <a:rPr lang="es-ES" dirty="0" smtClean="0">
                <a:solidFill>
                  <a:srgbClr val="404040"/>
                </a:solidFill>
                <a:latin typeface="inherit"/>
              </a:rPr>
              <a:t>.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s-ES" dirty="0">
              <a:solidFill>
                <a:srgbClr val="404040"/>
              </a:solidFill>
              <a:latin typeface="inherit"/>
            </a:endParaRPr>
          </a:p>
          <a:p>
            <a:pPr fontAlgn="base"/>
            <a:r>
              <a:rPr lang="es-ES" b="1" dirty="0">
                <a:solidFill>
                  <a:srgbClr val="404040"/>
                </a:solidFill>
                <a:latin typeface="inherit"/>
              </a:rPr>
              <a:t>Datos de la formación</a:t>
            </a:r>
            <a:r>
              <a:rPr lang="es-ES" b="1" dirty="0" smtClean="0">
                <a:solidFill>
                  <a:srgbClr val="404040"/>
                </a:solidFill>
                <a:latin typeface="inherit"/>
              </a:rPr>
              <a:t>:</a:t>
            </a:r>
          </a:p>
          <a:p>
            <a:pPr fontAlgn="base"/>
            <a:r>
              <a:rPr lang="es-ES" dirty="0" smtClean="0">
                <a:solidFill>
                  <a:srgbClr val="404040"/>
                </a:solidFill>
                <a:latin typeface="Helvetica Neue"/>
              </a:rPr>
              <a:t>Contrata </a:t>
            </a:r>
            <a:r>
              <a:rPr lang="es-ES" dirty="0">
                <a:solidFill>
                  <a:srgbClr val="404040"/>
                </a:solidFill>
                <a:latin typeface="Helvetica Neue"/>
              </a:rPr>
              <a:t>a una entidad externa para la organización de un curso de modalidad distancia, 80 horas y 1 alumno</a:t>
            </a:r>
            <a:r>
              <a:rPr lang="es-ES" dirty="0" smtClean="0">
                <a:solidFill>
                  <a:srgbClr val="404040"/>
                </a:solidFill>
                <a:latin typeface="Helvetica Neue"/>
              </a:rPr>
              <a:t>.</a:t>
            </a:r>
          </a:p>
          <a:p>
            <a:pPr fontAlgn="base"/>
            <a:endParaRPr lang="es-ES" dirty="0">
              <a:solidFill>
                <a:srgbClr val="404040"/>
              </a:solidFill>
              <a:latin typeface="Helvetica Neue"/>
            </a:endParaRPr>
          </a:p>
          <a:p>
            <a:pPr fontAlgn="base"/>
            <a:r>
              <a:rPr lang="es-ES" b="1" dirty="0">
                <a:solidFill>
                  <a:srgbClr val="404040"/>
                </a:solidFill>
                <a:latin typeface="inherit"/>
              </a:rPr>
              <a:t>Los costes en los que incurre la empresa ascienden a </a:t>
            </a:r>
            <a:r>
              <a:rPr lang="es-ES" b="1" dirty="0" smtClean="0">
                <a:solidFill>
                  <a:srgbClr val="404040"/>
                </a:solidFill>
                <a:latin typeface="inherit"/>
              </a:rPr>
              <a:t>: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404040"/>
                </a:solidFill>
                <a:latin typeface="inherit"/>
              </a:rPr>
              <a:t>Costes </a:t>
            </a:r>
            <a:r>
              <a:rPr lang="es-ES" dirty="0">
                <a:solidFill>
                  <a:srgbClr val="404040"/>
                </a:solidFill>
                <a:latin typeface="inherit"/>
              </a:rPr>
              <a:t>directos: 350 €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404040"/>
                </a:solidFill>
                <a:latin typeface="inherit"/>
              </a:rPr>
              <a:t>Costes indirectos: 100 €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404040"/>
                </a:solidFill>
                <a:latin typeface="inherit"/>
              </a:rPr>
              <a:t>Costes de organización: 50 €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404040"/>
                </a:solidFill>
                <a:latin typeface="inherit"/>
              </a:rPr>
              <a:t>Costes salariales (la empresa desarrolla la formación parcialmente en horario laboral): 50 €.</a:t>
            </a:r>
            <a:endParaRPr lang="es-ES" b="0" i="0" dirty="0">
              <a:solidFill>
                <a:srgbClr val="404040"/>
              </a:solidFill>
              <a:effectLst/>
              <a:latin typeface="inherit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32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9892453" cy="1237397"/>
          </a:xfrm>
        </p:spPr>
        <p:txBody>
          <a:bodyPr>
            <a:normAutofit fontScale="90000"/>
          </a:bodyPr>
          <a:lstStyle/>
          <a:p>
            <a:r>
              <a:rPr lang="es-ES" dirty="0"/>
              <a:t># 5 .- Caso práctico RDL 4/2015: Teleformación (418,80 € costes totales)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097280" y="1750302"/>
            <a:ext cx="10417387" cy="456018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inherit"/>
              </a:rPr>
              <a:t>Empresa que encomienda la organización de la formación a una entidad externa:</a:t>
            </a:r>
            <a:endParaRPr kumimoji="0" lang="es-ES" alt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inherit"/>
              </a:rPr>
              <a:t>La empresa cuenta un crédito disponible de 720 €.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inherit"/>
              </a:rPr>
              <a:t>Tiene una plantilla de 12  trabajadores.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ES" altLang="es-ES" b="0" i="0" u="none" strike="noStrike" cap="none" normalizeH="0" baseline="0" dirty="0" smtClean="0">
              <a:ln>
                <a:noFill/>
              </a:ln>
              <a:solidFill>
                <a:srgbClr val="404040"/>
              </a:solidFill>
              <a:effectLst/>
              <a:latin typeface="Helvetica Neue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inherit"/>
              </a:rPr>
              <a:t>Datos de la formación:</a:t>
            </a:r>
            <a:endParaRPr kumimoji="0" lang="es-ES" alt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Helvetica Neue"/>
              </a:rPr>
              <a:t>Contrata a una entidad externa para la organización de un curso de modalidad Teleformación, 60 horas y 1 alumno.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inherit"/>
              </a:rPr>
              <a:t>Los costes en los que incurre la empresa ascienden a :</a:t>
            </a:r>
            <a:endParaRPr kumimoji="0" lang="es-ES" alt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inherit"/>
              </a:rPr>
              <a:t>Costes directos: 390 €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inherit"/>
              </a:rPr>
              <a:t>Costes indirectos: 0 €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inherit"/>
              </a:rPr>
              <a:t>Costes de organización: 28,80 €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ES" altLang="es-ES" b="0" i="0" u="none" strike="noStrike" cap="none" normalizeH="0" baseline="0" dirty="0" smtClean="0">
              <a:ln>
                <a:noFill/>
              </a:ln>
              <a:solidFill>
                <a:srgbClr val="404040"/>
              </a:solidFill>
              <a:effectLst/>
              <a:latin typeface="Helvetica Neue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b="1" i="1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inherit"/>
              </a:rPr>
              <a:t>Si la entidad formadora y organizadora es la misma se facturará por dos conceptos en este caso: costes directos y de organización.</a:t>
            </a:r>
            <a:endParaRPr kumimoji="0" lang="es-ES" alt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inherit"/>
              </a:rPr>
              <a:t>Costes salariales (la empresa desarrolla la formación parcialmente en horario laboral): 50 €.</a:t>
            </a:r>
            <a:endParaRPr kumimoji="0" lang="es-ES" altLang="es-ES" b="0" i="0" u="none" strike="noStrike" cap="none" normalizeH="0" baseline="0" dirty="0" smtClean="0">
              <a:ln>
                <a:noFill/>
              </a:ln>
              <a:solidFill>
                <a:srgbClr val="404040"/>
              </a:solidFill>
              <a:effectLst/>
              <a:latin typeface="Helvetica Neue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28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DURACIÓN MÍNIMA AAFF</a:t>
            </a: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1097280" y="2390686"/>
            <a:ext cx="38699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RD 395/2007</a:t>
            </a:r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7987825" y="2390686"/>
            <a:ext cx="31678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RD 4/2015</a:t>
            </a:r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Flecha derecha 4"/>
          <p:cNvSpPr/>
          <p:nvPr/>
        </p:nvSpPr>
        <p:spPr>
          <a:xfrm>
            <a:off x="5305163" y="2716427"/>
            <a:ext cx="2067698" cy="883508"/>
          </a:xfrm>
          <a:prstGeom prst="rightArrow">
            <a:avLst/>
          </a:prstGeom>
          <a:solidFill>
            <a:srgbClr val="24475E"/>
          </a:solidFill>
          <a:ln>
            <a:solidFill>
              <a:srgbClr val="2447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1969192" y="3230946"/>
            <a:ext cx="169629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6 HORAS</a:t>
            </a:r>
            <a:endParaRPr lang="es-ES" sz="3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8820585" y="3230945"/>
            <a:ext cx="150233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1</a:t>
            </a:r>
            <a:r>
              <a:rPr lang="es-E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HORA</a:t>
            </a:r>
            <a:endParaRPr lang="es-ES" sz="3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097280" y="4293083"/>
            <a:ext cx="10058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Las empresas podrán desarrollar formación con una duración mínima de una hora y no se considerará formación las actividades de índole informativa o divulgativa. La aplicación telemática de acciones formativas en las empresas permite actualmente comunicar el inicio de estas acciones.</a:t>
            </a:r>
          </a:p>
        </p:txBody>
      </p:sp>
      <p:sp>
        <p:nvSpPr>
          <p:cNvPr id="12" name="Marcador de número de diapositiva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93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MÓDULOS ECONÓMICOS</a:t>
            </a: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1097280" y="1900535"/>
            <a:ext cx="1005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i="1" dirty="0"/>
              <a:t>S</a:t>
            </a:r>
            <a:r>
              <a:rPr lang="es-ES" sz="2000" i="1" dirty="0" smtClean="0"/>
              <a:t>e </a:t>
            </a:r>
            <a:r>
              <a:rPr lang="es-ES" sz="2000" i="1" dirty="0"/>
              <a:t>entiende por módulo económico el coste por participante y hora de formación que podrá ser objeto de financiación pública.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685061"/>
              </p:ext>
            </p:extLst>
          </p:nvPr>
        </p:nvGraphicFramePr>
        <p:xfrm>
          <a:off x="1232929" y="2929694"/>
          <a:ext cx="9519738" cy="279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3246"/>
                <a:gridCol w="3173246"/>
                <a:gridCol w="317324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Modalidad de impartición</a:t>
                      </a:r>
                      <a:endParaRPr lang="es-E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Nivel de formación</a:t>
                      </a:r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i="1" dirty="0" smtClean="0"/>
                        <a:t>Básico</a:t>
                      </a:r>
                      <a:endParaRPr lang="es-ES" sz="20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i="1" dirty="0" smtClean="0"/>
                        <a:t>Superior</a:t>
                      </a:r>
                      <a:endParaRPr lang="es-ES" sz="2000" b="1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Presencial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9 €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13 €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Teleformación</a:t>
                      </a:r>
                      <a:endParaRPr lang="es-E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7,5 €</a:t>
                      </a:r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A distancia convencional</a:t>
                      </a:r>
                      <a:endParaRPr lang="es-E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5,5 €</a:t>
                      </a:r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Mixta</a:t>
                      </a:r>
                      <a:endParaRPr lang="es-E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ES" dirty="0" smtClean="0"/>
                        <a:t>Se aplicarán los módulos anteriores en función de las horas de formación presencial y a distancia convencional </a:t>
                      </a:r>
                      <a:r>
                        <a:rPr lang="es-ES" smtClean="0"/>
                        <a:t>o teleformación </a:t>
                      </a:r>
                      <a:r>
                        <a:rPr lang="es-ES" dirty="0" smtClean="0"/>
                        <a:t>que tenga la acción formativa.</a:t>
                      </a:r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43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Costes de formación</a:t>
            </a: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1161535" y="1883535"/>
            <a:ext cx="1006004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En el importe de estos módulos estarán comprendidos tanto los costes directos como los costes indirectos de la actividad formativa. </a:t>
            </a:r>
            <a:endParaRPr lang="es-ES" dirty="0" smtClean="0"/>
          </a:p>
          <a:p>
            <a:r>
              <a:rPr lang="es-ES" b="1" i="1" dirty="0" smtClean="0">
                <a:solidFill>
                  <a:srgbClr val="2683C6"/>
                </a:solidFill>
              </a:rPr>
              <a:t>COSTES INDIRECTOS: </a:t>
            </a:r>
          </a:p>
          <a:p>
            <a:r>
              <a:rPr lang="es-ES" dirty="0" smtClean="0"/>
              <a:t>Los </a:t>
            </a:r>
            <a:r>
              <a:rPr lang="es-ES" dirty="0"/>
              <a:t>costes indirectos no podrán superar el 10 por ciento del coste total de la actividad formativa realizada y justificada.</a:t>
            </a:r>
          </a:p>
          <a:p>
            <a:r>
              <a:rPr lang="es-ES" b="1" i="1" dirty="0" smtClean="0">
                <a:solidFill>
                  <a:srgbClr val="2683C6"/>
                </a:solidFill>
              </a:rPr>
              <a:t>COSTES DE ORGANIZACIÓN: </a:t>
            </a:r>
          </a:p>
          <a:p>
            <a:r>
              <a:rPr lang="es-ES" dirty="0"/>
              <a:t>S</a:t>
            </a:r>
            <a:r>
              <a:rPr lang="es-ES" dirty="0" smtClean="0"/>
              <a:t>e </a:t>
            </a:r>
            <a:r>
              <a:rPr lang="es-ES" dirty="0"/>
              <a:t>podrán financiar los costes de organización en la formación programada por las empresas siempre que estas encomienden la organización de la formación a una entidad externa </a:t>
            </a:r>
            <a:endParaRPr lang="es-ES" dirty="0" smtClean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754091"/>
              </p:ext>
            </p:extLst>
          </p:nvPr>
        </p:nvGraphicFramePr>
        <p:xfrm>
          <a:off x="2287372" y="4294887"/>
          <a:ext cx="8128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Tamaño empresa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Costes de Organización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1-5 trabajadores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20 %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6-9 trabajadores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15 %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Más de 9 trabajadores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10%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47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Crédito de formación</a:t>
            </a: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5782961" y="2913241"/>
            <a:ext cx="517501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/>
              <a:t>Crédito mínimo: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La </a:t>
            </a:r>
            <a:r>
              <a:rPr lang="es-ES" dirty="0"/>
              <a:t>Ley de Presupuestos Generales del Estado de cada ejercicio podrá establecer </a:t>
            </a:r>
            <a:r>
              <a:rPr lang="es-ES" dirty="0" smtClean="0"/>
              <a:t>un crédito </a:t>
            </a:r>
            <a:r>
              <a:rPr lang="es-ES" dirty="0"/>
              <a:t>mínimo de formación en función del número de trabajadores que las empresas tengan en sus plantillas, que podrá ser superior a la cuota de formación </a:t>
            </a:r>
            <a:r>
              <a:rPr lang="es-ES" dirty="0" smtClean="0"/>
              <a:t>profesional ingresada </a:t>
            </a:r>
            <a:r>
              <a:rPr lang="es-ES" dirty="0"/>
              <a:t>por aquellas en el sistema de </a:t>
            </a:r>
            <a:r>
              <a:rPr lang="es-ES" dirty="0" smtClean="0"/>
              <a:t>SS</a:t>
            </a: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Para el año 2015, se garantiza un crédito mínimo de 420 € para las empresas de 1 a </a:t>
            </a:r>
            <a:r>
              <a:rPr lang="es-ES" dirty="0" smtClean="0"/>
              <a:t>5 trabajadores</a:t>
            </a:r>
            <a:r>
              <a:rPr lang="es-ES" dirty="0"/>
              <a:t>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097280" y="2002135"/>
            <a:ext cx="1005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Para el ejercicio 2015, en tanto no se modifiquen, se mantienen los porcentajes establecidos</a:t>
            </a:r>
          </a:p>
          <a:p>
            <a:r>
              <a:rPr lang="es-ES" dirty="0" smtClean="0"/>
              <a:t>en los presupuestos generales para 2015</a:t>
            </a:r>
            <a:endParaRPr lang="es-ES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867339"/>
              </p:ext>
            </p:extLst>
          </p:nvPr>
        </p:nvGraphicFramePr>
        <p:xfrm>
          <a:off x="1171418" y="3373396"/>
          <a:ext cx="373833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9792"/>
                <a:gridCol w="98854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Plantilla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Crédito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De 6 a 9 trabajadores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100%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De 10 a 49 trabajadores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75%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De 50 a 249 trabajadores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60%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De 250 o más trabajadores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50%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90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Cofinanciación privada</a:t>
            </a: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1097280" y="1880570"/>
            <a:ext cx="10058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i="1" dirty="0"/>
              <a:t>Las </a:t>
            </a:r>
            <a:r>
              <a:rPr lang="es-ES" sz="2000" i="1" dirty="0"/>
              <a:t>empresas participarán con sus propios recursos en la financiación de la formación de sus trabajadores según los porcentajes mínimos que sobre el coste total de la formación, se establecen a continuación, en función de su tamaño: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318683"/>
              </p:ext>
            </p:extLst>
          </p:nvPr>
        </p:nvGraphicFramePr>
        <p:xfrm>
          <a:off x="2455331" y="3022599"/>
          <a:ext cx="75353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7668"/>
                <a:gridCol w="376766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Tamaño</a:t>
                      </a:r>
                      <a:r>
                        <a:rPr lang="es-ES" baseline="0" dirty="0" smtClean="0"/>
                        <a:t> Empresa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% cofinanciación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De</a:t>
                      </a:r>
                      <a:r>
                        <a:rPr lang="es-ES" baseline="0" dirty="0" smtClean="0"/>
                        <a:t> 1 a 9 trabajadores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5%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De 10 a 49 trabajadores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10%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De 50 a 249</a:t>
                      </a:r>
                      <a:r>
                        <a:rPr lang="es-ES" baseline="0" dirty="0" smtClean="0"/>
                        <a:t> trabajadores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20 %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Más</a:t>
                      </a:r>
                      <a:r>
                        <a:rPr lang="es-ES" baseline="0" dirty="0" smtClean="0"/>
                        <a:t> de 249 trabajadores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40%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5" name="CuadroTexto 4"/>
              <p:cNvSpPr txBox="1"/>
              <p:nvPr/>
            </p:nvSpPr>
            <p:spPr>
              <a:xfrm>
                <a:off x="1871469" y="5613871"/>
                <a:ext cx="851002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s-ES" dirty="0" smtClean="0"/>
                  <a:t>Cofinanciación privada</a:t>
                </a:r>
                <a14:m>
                  <m:oMath xmlns:m="http://schemas.openxmlformats.org/officeDocument/2006/math">
                    <m:r>
                      <a:rPr lang="es-ES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b="0" i="1" smtClean="0">
                        <a:latin typeface="Cambria Math" panose="02040503050406030204" pitchFamily="18" charset="0"/>
                      </a:rPr>
                      <m:t>𝐶𝑜𝑠𝑡𝑒𝑠</m:t>
                    </m:r>
                    <m:r>
                      <a:rPr lang="es-E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b="0" i="1" smtClean="0">
                        <a:latin typeface="Cambria Math" panose="02040503050406030204" pitchFamily="18" charset="0"/>
                      </a:rPr>
                      <m:t>𝑒𝑙𝑖𝑔𝑖𝑏𝑙𝑒𝑠</m:t>
                    </m:r>
                    <m:r>
                      <a:rPr lang="es-E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s-ES" b="0" i="1" smtClean="0">
                        <a:latin typeface="Cambria Math" panose="02040503050406030204" pitchFamily="18" charset="0"/>
                      </a:rPr>
                      <m:t>𝐶𝑜𝑠𝑡𝑒𝑠</m:t>
                    </m:r>
                    <m:r>
                      <a:rPr lang="es-E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b="0" i="1" smtClean="0">
                        <a:latin typeface="Cambria Math" panose="02040503050406030204" pitchFamily="18" charset="0"/>
                      </a:rPr>
                      <m:t>𝑠𝑎𝑙𝑎𝑟𝑖𝑎𝑙𝑒𝑠</m:t>
                    </m:r>
                    <m:r>
                      <a:rPr lang="es-E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s-ES" b="0" i="1" smtClean="0">
                        <a:latin typeface="Cambria Math" panose="02040503050406030204" pitchFamily="18" charset="0"/>
                      </a:rPr>
                      <m:t>𝐶𝑎𝑛𝑡𝑖𝑑𝑎𝑑</m:t>
                    </m:r>
                    <m:r>
                      <a:rPr lang="es-E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b="0" i="1" smtClean="0">
                        <a:latin typeface="Cambria Math" panose="02040503050406030204" pitchFamily="18" charset="0"/>
                      </a:rPr>
                      <m:t>𝑏𝑜𝑛𝑖𝑓𝑖𝑐𝑎𝑑𝑎</m:t>
                    </m:r>
                  </m:oMath>
                </a14:m>
                <a:endParaRPr lang="es-ES" dirty="0"/>
              </a:p>
            </p:txBody>
          </p:sp>
        </mc:Choice>
        <mc:Fallback>
          <p:sp>
            <p:nvSpPr>
              <p:cNvPr id="5" name="CuadroTex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1469" y="5613871"/>
                <a:ext cx="8510022" cy="276999"/>
              </a:xfrm>
              <a:prstGeom prst="rect">
                <a:avLst/>
              </a:prstGeom>
              <a:blipFill rotWithShape="0">
                <a:blip r:embed="rId2"/>
                <a:stretch>
                  <a:fillRect l="-1648" t="-28889" r="-430" b="-51111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82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Modos de organizarse</a:t>
            </a:r>
            <a:endParaRPr lang="es-ES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596876685"/>
              </p:ext>
            </p:extLst>
          </p:nvPr>
        </p:nvGraphicFramePr>
        <p:xfrm>
          <a:off x="1097280" y="1998133"/>
          <a:ext cx="10058400" cy="345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56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Grupos de empresa</a:t>
            </a: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1097280" y="2294799"/>
            <a:ext cx="100584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u="sng" dirty="0" smtClean="0"/>
              <a:t>Grupos de empresa: </a:t>
            </a:r>
            <a:r>
              <a:rPr lang="es-ES" dirty="0" smtClean="0"/>
              <a:t>A </a:t>
            </a:r>
            <a:r>
              <a:rPr lang="es-ES" dirty="0"/>
              <a:t>partir del 1 de enero de 2016, en caso de pertenecer a un grupo de empresas, </a:t>
            </a:r>
            <a:r>
              <a:rPr lang="es-ES" dirty="0" smtClean="0"/>
              <a:t>cada empresa </a:t>
            </a:r>
            <a:r>
              <a:rPr lang="es-ES" dirty="0"/>
              <a:t>podrá disponer del importe del crédito que corresponda al grupo, con el </a:t>
            </a:r>
            <a:r>
              <a:rPr lang="es-ES" dirty="0" smtClean="0"/>
              <a:t>límite del </a:t>
            </a:r>
            <a:r>
              <a:rPr lang="es-ES" dirty="0"/>
              <a:t>100 por cien de lo cotizado por cada una de ellas en concepto de formación</a:t>
            </a:r>
          </a:p>
          <a:p>
            <a:r>
              <a:rPr lang="es-ES" dirty="0"/>
              <a:t>profesional.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097280" y="4554374"/>
            <a:ext cx="10058400" cy="10156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000" dirty="0" smtClean="0"/>
              <a:t>Ni </a:t>
            </a:r>
            <a:r>
              <a:rPr lang="es-ES" sz="2000" dirty="0"/>
              <a:t>la actividad de organización, ni la de impartición podrán ser objeto de subcontratación; no considerándose subcontratación la obligación que tiene la entidad organizadora de contratar a la entidad o entidades que imparten la formación, ni la contratación del personal docente.</a:t>
            </a:r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49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ción">
  <a:themeElements>
    <a:clrScheme name="Retrospección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1509</TotalTime>
  <Words>1949</Words>
  <Application>Microsoft Office PowerPoint</Application>
  <PresentationFormat>Panorámica</PresentationFormat>
  <Paragraphs>234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Helvetica Neue</vt:lpstr>
      <vt:lpstr>inherit</vt:lpstr>
      <vt:lpstr>Retrospección</vt:lpstr>
      <vt:lpstr>RDL 4/2015</vt:lpstr>
      <vt:lpstr>Novedades de inmediata aplicación</vt:lpstr>
      <vt:lpstr>DURACIÓN MÍNIMA AAFF</vt:lpstr>
      <vt:lpstr>MÓDULOS ECONÓMICOS</vt:lpstr>
      <vt:lpstr>Costes de formación</vt:lpstr>
      <vt:lpstr>Crédito de formación</vt:lpstr>
      <vt:lpstr>Cofinanciación privada</vt:lpstr>
      <vt:lpstr>Modos de organizarse</vt:lpstr>
      <vt:lpstr>Grupos de empresa</vt:lpstr>
      <vt:lpstr>Entidad Organizadora Contratos de Organización</vt:lpstr>
      <vt:lpstr>Obligaciones de la Entidad Organizadora</vt:lpstr>
      <vt:lpstr>Obligaciones de la Entidad Organizadora</vt:lpstr>
      <vt:lpstr>Inscripción/acreditación registro entidades de formación</vt:lpstr>
      <vt:lpstr>Administración competente</vt:lpstr>
      <vt:lpstr>Obligaciones de entidades de formación</vt:lpstr>
      <vt:lpstr>Impartición de la formación</vt:lpstr>
      <vt:lpstr># 1 – Caso Práctico RD 4/2015: facturación por la entidad organizadora</vt:lpstr>
      <vt:lpstr># 2 .- Caso práctico RDL 4/2015: Teleformación sin costes indirectos</vt:lpstr>
      <vt:lpstr># 3 .- Caso práctico RDL 4/2015: Distancia sin costes indirectos</vt:lpstr>
      <vt:lpstr># 4 .- Caso práctico RDL 4/2015: Distancia CON costes indirectos</vt:lpstr>
      <vt:lpstr># 5 .- Caso práctico RDL 4/2015: Teleformación (418,80 € costes totales)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RDL 4/2015</dc:title>
  <dc:creator>Jose Antonio Marquez</dc:creator>
  <cp:lastModifiedBy>Jose Antonio Marquez</cp:lastModifiedBy>
  <cp:revision>23</cp:revision>
  <dcterms:created xsi:type="dcterms:W3CDTF">2015-05-20T14:52:29Z</dcterms:created>
  <dcterms:modified xsi:type="dcterms:W3CDTF">2015-05-21T16:02:09Z</dcterms:modified>
</cp:coreProperties>
</file>